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556"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557" r:id="rId34"/>
    <p:sldId id="288" r:id="rId35"/>
    <p:sldId id="289" r:id="rId36"/>
    <p:sldId id="290" r:id="rId37"/>
    <p:sldId id="291" r:id="rId38"/>
    <p:sldId id="292" r:id="rId39"/>
    <p:sldId id="293" r:id="rId40"/>
    <p:sldId id="294" r:id="rId41"/>
    <p:sldId id="295" r:id="rId42"/>
    <p:sldId id="296" r:id="rId43"/>
    <p:sldId id="297" r:id="rId44"/>
    <p:sldId id="558" r:id="rId45"/>
    <p:sldId id="559" r:id="rId46"/>
    <p:sldId id="299" r:id="rId47"/>
    <p:sldId id="300" r:id="rId48"/>
    <p:sldId id="298"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 id="317" r:id="rId66"/>
    <p:sldId id="318" r:id="rId67"/>
    <p:sldId id="319" r:id="rId68"/>
    <p:sldId id="320" r:id="rId69"/>
    <p:sldId id="321" r:id="rId70"/>
    <p:sldId id="322" r:id="rId71"/>
    <p:sldId id="323" r:id="rId72"/>
    <p:sldId id="327" r:id="rId73"/>
    <p:sldId id="324" r:id="rId74"/>
    <p:sldId id="325" r:id="rId75"/>
    <p:sldId id="326" r:id="rId76"/>
    <p:sldId id="560" r:id="rId77"/>
    <p:sldId id="328" r:id="rId78"/>
    <p:sldId id="329" r:id="rId79"/>
    <p:sldId id="330" r:id="rId80"/>
    <p:sldId id="336" r:id="rId81"/>
    <p:sldId id="331" r:id="rId82"/>
    <p:sldId id="332" r:id="rId83"/>
    <p:sldId id="333" r:id="rId84"/>
    <p:sldId id="334" r:id="rId85"/>
    <p:sldId id="335" r:id="rId86"/>
    <p:sldId id="337" r:id="rId87"/>
    <p:sldId id="338" r:id="rId88"/>
    <p:sldId id="339" r:id="rId89"/>
    <p:sldId id="340" r:id="rId90"/>
    <p:sldId id="341" r:id="rId91"/>
    <p:sldId id="342" r:id="rId92"/>
    <p:sldId id="343" r:id="rId93"/>
    <p:sldId id="344" r:id="rId94"/>
    <p:sldId id="345" r:id="rId95"/>
    <p:sldId id="346" r:id="rId96"/>
    <p:sldId id="347" r:id="rId97"/>
    <p:sldId id="355" r:id="rId98"/>
    <p:sldId id="348" r:id="rId99"/>
    <p:sldId id="350" r:id="rId100"/>
    <p:sldId id="351" r:id="rId101"/>
    <p:sldId id="349" r:id="rId102"/>
    <p:sldId id="352" r:id="rId103"/>
    <p:sldId id="353" r:id="rId104"/>
    <p:sldId id="354" r:id="rId105"/>
    <p:sldId id="356" r:id="rId106"/>
    <p:sldId id="357" r:id="rId107"/>
    <p:sldId id="358" r:id="rId108"/>
    <p:sldId id="359" r:id="rId109"/>
    <p:sldId id="360" r:id="rId110"/>
    <p:sldId id="361" r:id="rId111"/>
    <p:sldId id="362" r:id="rId112"/>
    <p:sldId id="363" r:id="rId113"/>
    <p:sldId id="364" r:id="rId114"/>
    <p:sldId id="365" r:id="rId115"/>
    <p:sldId id="366" r:id="rId116"/>
    <p:sldId id="367" r:id="rId117"/>
    <p:sldId id="368" r:id="rId118"/>
    <p:sldId id="369" r:id="rId119"/>
    <p:sldId id="370" r:id="rId120"/>
    <p:sldId id="371" r:id="rId121"/>
    <p:sldId id="372" r:id="rId122"/>
    <p:sldId id="373" r:id="rId123"/>
    <p:sldId id="374" r:id="rId124"/>
    <p:sldId id="375" r:id="rId125"/>
    <p:sldId id="376" r:id="rId126"/>
    <p:sldId id="377" r:id="rId127"/>
    <p:sldId id="378" r:id="rId128"/>
    <p:sldId id="379" r:id="rId129"/>
    <p:sldId id="380" r:id="rId130"/>
    <p:sldId id="381" r:id="rId131"/>
    <p:sldId id="382" r:id="rId132"/>
    <p:sldId id="383" r:id="rId133"/>
    <p:sldId id="384" r:id="rId134"/>
    <p:sldId id="385" r:id="rId135"/>
    <p:sldId id="386" r:id="rId136"/>
    <p:sldId id="387" r:id="rId137"/>
    <p:sldId id="388" r:id="rId138"/>
    <p:sldId id="389" r:id="rId139"/>
    <p:sldId id="390" r:id="rId140"/>
    <p:sldId id="391" r:id="rId141"/>
    <p:sldId id="392" r:id="rId142"/>
    <p:sldId id="393" r:id="rId143"/>
    <p:sldId id="394" r:id="rId144"/>
    <p:sldId id="395" r:id="rId145"/>
    <p:sldId id="396" r:id="rId146"/>
    <p:sldId id="397" r:id="rId147"/>
    <p:sldId id="398" r:id="rId148"/>
    <p:sldId id="399" r:id="rId149"/>
    <p:sldId id="400" r:id="rId150"/>
    <p:sldId id="401" r:id="rId151"/>
    <p:sldId id="402" r:id="rId152"/>
    <p:sldId id="403" r:id="rId153"/>
    <p:sldId id="404" r:id="rId154"/>
    <p:sldId id="405" r:id="rId155"/>
    <p:sldId id="406" r:id="rId156"/>
    <p:sldId id="407" r:id="rId157"/>
    <p:sldId id="408" r:id="rId158"/>
    <p:sldId id="409" r:id="rId159"/>
    <p:sldId id="410" r:id="rId160"/>
    <p:sldId id="411" r:id="rId161"/>
    <p:sldId id="412" r:id="rId162"/>
    <p:sldId id="413" r:id="rId163"/>
    <p:sldId id="414" r:id="rId164"/>
    <p:sldId id="415" r:id="rId165"/>
    <p:sldId id="416" r:id="rId166"/>
    <p:sldId id="417" r:id="rId167"/>
    <p:sldId id="418" r:id="rId168"/>
    <p:sldId id="419" r:id="rId169"/>
    <p:sldId id="420" r:id="rId170"/>
    <p:sldId id="421" r:id="rId171"/>
    <p:sldId id="422" r:id="rId172"/>
    <p:sldId id="423" r:id="rId173"/>
    <p:sldId id="424" r:id="rId174"/>
    <p:sldId id="425" r:id="rId175"/>
    <p:sldId id="426" r:id="rId176"/>
    <p:sldId id="427" r:id="rId177"/>
    <p:sldId id="428" r:id="rId178"/>
    <p:sldId id="429" r:id="rId179"/>
    <p:sldId id="430" r:id="rId180"/>
    <p:sldId id="431" r:id="rId181"/>
    <p:sldId id="432" r:id="rId182"/>
    <p:sldId id="433" r:id="rId183"/>
    <p:sldId id="434" r:id="rId184"/>
    <p:sldId id="435" r:id="rId185"/>
    <p:sldId id="436" r:id="rId186"/>
    <p:sldId id="437" r:id="rId187"/>
    <p:sldId id="438" r:id="rId188"/>
    <p:sldId id="439" r:id="rId189"/>
    <p:sldId id="440" r:id="rId190"/>
    <p:sldId id="441" r:id="rId191"/>
    <p:sldId id="442" r:id="rId192"/>
    <p:sldId id="443" r:id="rId193"/>
    <p:sldId id="444" r:id="rId194"/>
    <p:sldId id="445" r:id="rId195"/>
    <p:sldId id="446" r:id="rId196"/>
    <p:sldId id="447" r:id="rId197"/>
    <p:sldId id="448" r:id="rId198"/>
    <p:sldId id="449" r:id="rId199"/>
    <p:sldId id="450" r:id="rId200"/>
    <p:sldId id="451" r:id="rId201"/>
    <p:sldId id="452" r:id="rId202"/>
    <p:sldId id="453" r:id="rId203"/>
    <p:sldId id="454" r:id="rId204"/>
    <p:sldId id="455" r:id="rId205"/>
    <p:sldId id="456" r:id="rId206"/>
    <p:sldId id="457" r:id="rId207"/>
    <p:sldId id="458" r:id="rId208"/>
    <p:sldId id="459" r:id="rId209"/>
    <p:sldId id="460" r:id="rId210"/>
    <p:sldId id="461" r:id="rId211"/>
    <p:sldId id="462" r:id="rId212"/>
    <p:sldId id="463" r:id="rId213"/>
    <p:sldId id="464" r:id="rId214"/>
    <p:sldId id="465" r:id="rId215"/>
    <p:sldId id="466" r:id="rId216"/>
    <p:sldId id="467" r:id="rId217"/>
    <p:sldId id="468" r:id="rId218"/>
    <p:sldId id="469" r:id="rId219"/>
    <p:sldId id="470" r:id="rId220"/>
    <p:sldId id="471" r:id="rId221"/>
    <p:sldId id="472" r:id="rId222"/>
    <p:sldId id="473" r:id="rId223"/>
    <p:sldId id="474" r:id="rId224"/>
    <p:sldId id="475" r:id="rId225"/>
    <p:sldId id="476" r:id="rId226"/>
    <p:sldId id="477" r:id="rId227"/>
    <p:sldId id="478" r:id="rId228"/>
    <p:sldId id="479" r:id="rId229"/>
    <p:sldId id="480" r:id="rId230"/>
    <p:sldId id="481" r:id="rId231"/>
    <p:sldId id="482" r:id="rId232"/>
    <p:sldId id="483" r:id="rId233"/>
    <p:sldId id="484" r:id="rId234"/>
    <p:sldId id="485" r:id="rId235"/>
    <p:sldId id="486" r:id="rId236"/>
    <p:sldId id="487" r:id="rId237"/>
    <p:sldId id="488" r:id="rId238"/>
    <p:sldId id="489" r:id="rId239"/>
    <p:sldId id="490" r:id="rId240"/>
    <p:sldId id="491" r:id="rId241"/>
    <p:sldId id="492" r:id="rId242"/>
    <p:sldId id="493" r:id="rId243"/>
    <p:sldId id="494" r:id="rId244"/>
    <p:sldId id="495" r:id="rId245"/>
    <p:sldId id="496" r:id="rId246"/>
    <p:sldId id="497" r:id="rId247"/>
    <p:sldId id="498" r:id="rId248"/>
    <p:sldId id="499" r:id="rId249"/>
    <p:sldId id="500" r:id="rId250"/>
    <p:sldId id="501" r:id="rId251"/>
    <p:sldId id="502" r:id="rId252"/>
    <p:sldId id="503" r:id="rId253"/>
    <p:sldId id="504" r:id="rId254"/>
    <p:sldId id="505" r:id="rId255"/>
    <p:sldId id="506" r:id="rId256"/>
    <p:sldId id="507" r:id="rId257"/>
    <p:sldId id="508" r:id="rId258"/>
    <p:sldId id="509" r:id="rId259"/>
    <p:sldId id="510" r:id="rId260"/>
    <p:sldId id="511" r:id="rId261"/>
    <p:sldId id="512" r:id="rId262"/>
    <p:sldId id="513" r:id="rId263"/>
    <p:sldId id="514" r:id="rId264"/>
    <p:sldId id="515" r:id="rId265"/>
    <p:sldId id="516" r:id="rId266"/>
    <p:sldId id="517" r:id="rId267"/>
    <p:sldId id="518" r:id="rId268"/>
    <p:sldId id="519" r:id="rId269"/>
    <p:sldId id="520" r:id="rId270"/>
    <p:sldId id="521" r:id="rId271"/>
    <p:sldId id="522" r:id="rId272"/>
    <p:sldId id="523" r:id="rId273"/>
    <p:sldId id="524" r:id="rId274"/>
    <p:sldId id="525" r:id="rId275"/>
    <p:sldId id="526" r:id="rId276"/>
    <p:sldId id="527" r:id="rId277"/>
    <p:sldId id="528" r:id="rId278"/>
    <p:sldId id="529" r:id="rId279"/>
    <p:sldId id="530" r:id="rId280"/>
    <p:sldId id="531" r:id="rId281"/>
    <p:sldId id="532" r:id="rId282"/>
    <p:sldId id="533" r:id="rId283"/>
    <p:sldId id="534" r:id="rId284"/>
    <p:sldId id="535" r:id="rId285"/>
    <p:sldId id="536" r:id="rId286"/>
    <p:sldId id="537" r:id="rId287"/>
    <p:sldId id="538" r:id="rId288"/>
    <p:sldId id="539" r:id="rId289"/>
    <p:sldId id="540" r:id="rId290"/>
    <p:sldId id="541" r:id="rId291"/>
    <p:sldId id="542" r:id="rId292"/>
    <p:sldId id="543" r:id="rId293"/>
    <p:sldId id="544" r:id="rId294"/>
    <p:sldId id="545" r:id="rId295"/>
    <p:sldId id="546" r:id="rId296"/>
    <p:sldId id="547" r:id="rId297"/>
    <p:sldId id="548" r:id="rId298"/>
    <p:sldId id="549" r:id="rId299"/>
    <p:sldId id="550" r:id="rId300"/>
    <p:sldId id="551" r:id="rId301"/>
    <p:sldId id="552" r:id="rId302"/>
    <p:sldId id="553" r:id="rId303"/>
    <p:sldId id="554" r:id="rId304"/>
    <p:sldId id="555" r:id="rId305"/>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79" d="100"/>
          <a:sy n="79" d="100"/>
        </p:scale>
        <p:origin x="773"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170" Type="http://schemas.openxmlformats.org/officeDocument/2006/relationships/slide" Target="slides/slide169.xml"/><Relationship Id="rId226" Type="http://schemas.openxmlformats.org/officeDocument/2006/relationships/slide" Target="slides/slide225.xml"/><Relationship Id="rId268" Type="http://schemas.openxmlformats.org/officeDocument/2006/relationships/slide" Target="slides/slide26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279" Type="http://schemas.openxmlformats.org/officeDocument/2006/relationships/slide" Target="slides/slide278.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248" Type="http://schemas.openxmlformats.org/officeDocument/2006/relationships/slide" Target="slides/slide247.xml"/><Relationship Id="rId12" Type="http://schemas.openxmlformats.org/officeDocument/2006/relationships/slide" Target="slides/slide11.xml"/><Relationship Id="rId108" Type="http://schemas.openxmlformats.org/officeDocument/2006/relationships/slide" Target="slides/slide107.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281" Type="http://schemas.openxmlformats.org/officeDocument/2006/relationships/slide" Target="slides/slide280.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slide" Target="slides/slide249.xml"/><Relationship Id="rId271" Type="http://schemas.openxmlformats.org/officeDocument/2006/relationships/slide" Target="slides/slide270.xml"/><Relationship Id="rId292" Type="http://schemas.openxmlformats.org/officeDocument/2006/relationships/slide" Target="slides/slide291.xml"/><Relationship Id="rId306" Type="http://schemas.openxmlformats.org/officeDocument/2006/relationships/presProps" Target="presProps.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261" Type="http://schemas.openxmlformats.org/officeDocument/2006/relationships/slide" Target="slides/slide260.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slide" Target="slides/slide271.xml"/><Relationship Id="rId293" Type="http://schemas.openxmlformats.org/officeDocument/2006/relationships/slide" Target="slides/slide292.xml"/><Relationship Id="rId307" Type="http://schemas.openxmlformats.org/officeDocument/2006/relationships/viewProps" Target="viewProps.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283" Type="http://schemas.openxmlformats.org/officeDocument/2006/relationships/slide" Target="slides/slide282.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308" Type="http://schemas.openxmlformats.org/officeDocument/2006/relationships/theme" Target="theme/theme1.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tableStyles" Target="tableStyles.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303" Type="http://schemas.openxmlformats.org/officeDocument/2006/relationships/slide" Target="slides/slide302.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107" Type="http://schemas.openxmlformats.org/officeDocument/2006/relationships/slide" Target="slides/slide106.xml"/><Relationship Id="rId289" Type="http://schemas.openxmlformats.org/officeDocument/2006/relationships/slide" Target="slides/slide288.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258" Type="http://schemas.openxmlformats.org/officeDocument/2006/relationships/slide" Target="slides/slide25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6" Type="http://schemas.openxmlformats.org/officeDocument/2006/relationships/slide" Target="slides/slide5.xml"/><Relationship Id="rId238" Type="http://schemas.openxmlformats.org/officeDocument/2006/relationships/slide" Target="slides/slide237.xml"/><Relationship Id="rId291" Type="http://schemas.openxmlformats.org/officeDocument/2006/relationships/slide" Target="slides/slide290.xml"/><Relationship Id="rId305" Type="http://schemas.openxmlformats.org/officeDocument/2006/relationships/slide" Target="slides/slide304.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4458FE-883B-8C3F-88E4-0D6F8D11E5C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ru-RU"/>
          </a:p>
        </p:txBody>
      </p:sp>
      <p:sp>
        <p:nvSpPr>
          <p:cNvPr id="3" name="Subtitle 2">
            <a:extLst>
              <a:ext uri="{FF2B5EF4-FFF2-40B4-BE49-F238E27FC236}">
                <a16:creationId xmlns:a16="http://schemas.microsoft.com/office/drawing/2014/main" id="{0156C0DC-B40E-2B72-B438-DA6DDBE3347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ru-RU"/>
          </a:p>
        </p:txBody>
      </p:sp>
      <p:sp>
        <p:nvSpPr>
          <p:cNvPr id="4" name="Date Placeholder 3">
            <a:extLst>
              <a:ext uri="{FF2B5EF4-FFF2-40B4-BE49-F238E27FC236}">
                <a16:creationId xmlns:a16="http://schemas.microsoft.com/office/drawing/2014/main" id="{881E89FD-6C2E-1E26-E67E-5150EF7ABA3A}"/>
              </a:ext>
            </a:extLst>
          </p:cNvPr>
          <p:cNvSpPr>
            <a:spLocks noGrp="1"/>
          </p:cNvSpPr>
          <p:nvPr>
            <p:ph type="dt" sz="half" idx="10"/>
          </p:nvPr>
        </p:nvSpPr>
        <p:spPr/>
        <p:txBody>
          <a:bodyPr/>
          <a:lstStyle/>
          <a:p>
            <a:fld id="{D41E2825-F53B-44ED-8CEC-FD1960B4FCFC}" type="datetimeFigureOut">
              <a:rPr lang="ru-RU" smtClean="0"/>
              <a:t>09.02.2026</a:t>
            </a:fld>
            <a:endParaRPr lang="ru-RU"/>
          </a:p>
        </p:txBody>
      </p:sp>
      <p:sp>
        <p:nvSpPr>
          <p:cNvPr id="5" name="Footer Placeholder 4">
            <a:extLst>
              <a:ext uri="{FF2B5EF4-FFF2-40B4-BE49-F238E27FC236}">
                <a16:creationId xmlns:a16="http://schemas.microsoft.com/office/drawing/2014/main" id="{D9941ED7-B1A0-6761-2EED-4272956E893C}"/>
              </a:ext>
            </a:extLst>
          </p:cNvPr>
          <p:cNvSpPr>
            <a:spLocks noGrp="1"/>
          </p:cNvSpPr>
          <p:nvPr>
            <p:ph type="ftr" sz="quarter" idx="11"/>
          </p:nvPr>
        </p:nvSpPr>
        <p:spPr/>
        <p:txBody>
          <a:bodyPr/>
          <a:lstStyle/>
          <a:p>
            <a:endParaRPr lang="ru-RU"/>
          </a:p>
        </p:txBody>
      </p:sp>
      <p:sp>
        <p:nvSpPr>
          <p:cNvPr id="6" name="Slide Number Placeholder 5">
            <a:extLst>
              <a:ext uri="{FF2B5EF4-FFF2-40B4-BE49-F238E27FC236}">
                <a16:creationId xmlns:a16="http://schemas.microsoft.com/office/drawing/2014/main" id="{8CBAA554-5E23-DADB-64FF-36E4538E550C}"/>
              </a:ext>
            </a:extLst>
          </p:cNvPr>
          <p:cNvSpPr>
            <a:spLocks noGrp="1"/>
          </p:cNvSpPr>
          <p:nvPr>
            <p:ph type="sldNum" sz="quarter" idx="12"/>
          </p:nvPr>
        </p:nvSpPr>
        <p:spPr/>
        <p:txBody>
          <a:bodyPr/>
          <a:lstStyle/>
          <a:p>
            <a:fld id="{70901D11-3BD8-4B5F-964A-82609DA537AB}" type="slidenum">
              <a:rPr lang="ru-RU" smtClean="0"/>
              <a:t>‹#›</a:t>
            </a:fld>
            <a:endParaRPr lang="ru-RU"/>
          </a:p>
        </p:txBody>
      </p:sp>
    </p:spTree>
    <p:extLst>
      <p:ext uri="{BB962C8B-B14F-4D97-AF65-F5344CB8AC3E}">
        <p14:creationId xmlns:p14="http://schemas.microsoft.com/office/powerpoint/2010/main" val="333356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B3AB6B-C054-B954-FCAA-59B171DE6693}"/>
              </a:ext>
            </a:extLst>
          </p:cNvPr>
          <p:cNvSpPr>
            <a:spLocks noGrp="1"/>
          </p:cNvSpPr>
          <p:nvPr>
            <p:ph type="title"/>
          </p:nvPr>
        </p:nvSpPr>
        <p:spPr/>
        <p:txBody>
          <a:bodyPr/>
          <a:lstStyle/>
          <a:p>
            <a:r>
              <a:rPr lang="en-US"/>
              <a:t>Click to edit Master title style</a:t>
            </a:r>
            <a:endParaRPr lang="ru-RU"/>
          </a:p>
        </p:txBody>
      </p:sp>
      <p:sp>
        <p:nvSpPr>
          <p:cNvPr id="3" name="Vertical Text Placeholder 2">
            <a:extLst>
              <a:ext uri="{FF2B5EF4-FFF2-40B4-BE49-F238E27FC236}">
                <a16:creationId xmlns:a16="http://schemas.microsoft.com/office/drawing/2014/main" id="{B05927AA-FAA9-5C30-778D-E3F3BD9BF82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Date Placeholder 3">
            <a:extLst>
              <a:ext uri="{FF2B5EF4-FFF2-40B4-BE49-F238E27FC236}">
                <a16:creationId xmlns:a16="http://schemas.microsoft.com/office/drawing/2014/main" id="{0D60F752-1A6C-7ABA-512D-24EB22282EB3}"/>
              </a:ext>
            </a:extLst>
          </p:cNvPr>
          <p:cNvSpPr>
            <a:spLocks noGrp="1"/>
          </p:cNvSpPr>
          <p:nvPr>
            <p:ph type="dt" sz="half" idx="10"/>
          </p:nvPr>
        </p:nvSpPr>
        <p:spPr/>
        <p:txBody>
          <a:bodyPr/>
          <a:lstStyle/>
          <a:p>
            <a:fld id="{D41E2825-F53B-44ED-8CEC-FD1960B4FCFC}" type="datetimeFigureOut">
              <a:rPr lang="ru-RU" smtClean="0"/>
              <a:t>09.02.2026</a:t>
            </a:fld>
            <a:endParaRPr lang="ru-RU"/>
          </a:p>
        </p:txBody>
      </p:sp>
      <p:sp>
        <p:nvSpPr>
          <p:cNvPr id="5" name="Footer Placeholder 4">
            <a:extLst>
              <a:ext uri="{FF2B5EF4-FFF2-40B4-BE49-F238E27FC236}">
                <a16:creationId xmlns:a16="http://schemas.microsoft.com/office/drawing/2014/main" id="{BA15C80C-9A6D-679C-83F9-EF87F0268A6D}"/>
              </a:ext>
            </a:extLst>
          </p:cNvPr>
          <p:cNvSpPr>
            <a:spLocks noGrp="1"/>
          </p:cNvSpPr>
          <p:nvPr>
            <p:ph type="ftr" sz="quarter" idx="11"/>
          </p:nvPr>
        </p:nvSpPr>
        <p:spPr/>
        <p:txBody>
          <a:bodyPr/>
          <a:lstStyle/>
          <a:p>
            <a:endParaRPr lang="ru-RU"/>
          </a:p>
        </p:txBody>
      </p:sp>
      <p:sp>
        <p:nvSpPr>
          <p:cNvPr id="6" name="Slide Number Placeholder 5">
            <a:extLst>
              <a:ext uri="{FF2B5EF4-FFF2-40B4-BE49-F238E27FC236}">
                <a16:creationId xmlns:a16="http://schemas.microsoft.com/office/drawing/2014/main" id="{C29C5C5A-B4E4-C39F-BC0A-6A622A8FF093}"/>
              </a:ext>
            </a:extLst>
          </p:cNvPr>
          <p:cNvSpPr>
            <a:spLocks noGrp="1"/>
          </p:cNvSpPr>
          <p:nvPr>
            <p:ph type="sldNum" sz="quarter" idx="12"/>
          </p:nvPr>
        </p:nvSpPr>
        <p:spPr/>
        <p:txBody>
          <a:bodyPr/>
          <a:lstStyle/>
          <a:p>
            <a:fld id="{70901D11-3BD8-4B5F-964A-82609DA537AB}" type="slidenum">
              <a:rPr lang="ru-RU" smtClean="0"/>
              <a:t>‹#›</a:t>
            </a:fld>
            <a:endParaRPr lang="ru-RU"/>
          </a:p>
        </p:txBody>
      </p:sp>
    </p:spTree>
    <p:extLst>
      <p:ext uri="{BB962C8B-B14F-4D97-AF65-F5344CB8AC3E}">
        <p14:creationId xmlns:p14="http://schemas.microsoft.com/office/powerpoint/2010/main" val="34666545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D5CA4C8-2890-E5CB-7115-66274933C57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ru-RU"/>
          </a:p>
        </p:txBody>
      </p:sp>
      <p:sp>
        <p:nvSpPr>
          <p:cNvPr id="3" name="Vertical Text Placeholder 2">
            <a:extLst>
              <a:ext uri="{FF2B5EF4-FFF2-40B4-BE49-F238E27FC236}">
                <a16:creationId xmlns:a16="http://schemas.microsoft.com/office/drawing/2014/main" id="{BBB8985D-CC81-EB69-8277-FFF0CD4FDBC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Date Placeholder 3">
            <a:extLst>
              <a:ext uri="{FF2B5EF4-FFF2-40B4-BE49-F238E27FC236}">
                <a16:creationId xmlns:a16="http://schemas.microsoft.com/office/drawing/2014/main" id="{9E50938D-1680-F278-4204-33434B171060}"/>
              </a:ext>
            </a:extLst>
          </p:cNvPr>
          <p:cNvSpPr>
            <a:spLocks noGrp="1"/>
          </p:cNvSpPr>
          <p:nvPr>
            <p:ph type="dt" sz="half" idx="10"/>
          </p:nvPr>
        </p:nvSpPr>
        <p:spPr/>
        <p:txBody>
          <a:bodyPr/>
          <a:lstStyle/>
          <a:p>
            <a:fld id="{D41E2825-F53B-44ED-8CEC-FD1960B4FCFC}" type="datetimeFigureOut">
              <a:rPr lang="ru-RU" smtClean="0"/>
              <a:t>09.02.2026</a:t>
            </a:fld>
            <a:endParaRPr lang="ru-RU"/>
          </a:p>
        </p:txBody>
      </p:sp>
      <p:sp>
        <p:nvSpPr>
          <p:cNvPr id="5" name="Footer Placeholder 4">
            <a:extLst>
              <a:ext uri="{FF2B5EF4-FFF2-40B4-BE49-F238E27FC236}">
                <a16:creationId xmlns:a16="http://schemas.microsoft.com/office/drawing/2014/main" id="{28F53D75-3FD2-77D7-751F-60824EC0A64D}"/>
              </a:ext>
            </a:extLst>
          </p:cNvPr>
          <p:cNvSpPr>
            <a:spLocks noGrp="1"/>
          </p:cNvSpPr>
          <p:nvPr>
            <p:ph type="ftr" sz="quarter" idx="11"/>
          </p:nvPr>
        </p:nvSpPr>
        <p:spPr/>
        <p:txBody>
          <a:bodyPr/>
          <a:lstStyle/>
          <a:p>
            <a:endParaRPr lang="ru-RU"/>
          </a:p>
        </p:txBody>
      </p:sp>
      <p:sp>
        <p:nvSpPr>
          <p:cNvPr id="6" name="Slide Number Placeholder 5">
            <a:extLst>
              <a:ext uri="{FF2B5EF4-FFF2-40B4-BE49-F238E27FC236}">
                <a16:creationId xmlns:a16="http://schemas.microsoft.com/office/drawing/2014/main" id="{4942A226-D553-DF0E-BFEB-1E3F20A1B3A4}"/>
              </a:ext>
            </a:extLst>
          </p:cNvPr>
          <p:cNvSpPr>
            <a:spLocks noGrp="1"/>
          </p:cNvSpPr>
          <p:nvPr>
            <p:ph type="sldNum" sz="quarter" idx="12"/>
          </p:nvPr>
        </p:nvSpPr>
        <p:spPr/>
        <p:txBody>
          <a:bodyPr/>
          <a:lstStyle/>
          <a:p>
            <a:fld id="{70901D11-3BD8-4B5F-964A-82609DA537AB}" type="slidenum">
              <a:rPr lang="ru-RU" smtClean="0"/>
              <a:t>‹#›</a:t>
            </a:fld>
            <a:endParaRPr lang="ru-RU"/>
          </a:p>
        </p:txBody>
      </p:sp>
    </p:spTree>
    <p:extLst>
      <p:ext uri="{BB962C8B-B14F-4D97-AF65-F5344CB8AC3E}">
        <p14:creationId xmlns:p14="http://schemas.microsoft.com/office/powerpoint/2010/main" val="15548598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B3D5B-E88E-B8AC-E01B-2597994F14FF}"/>
              </a:ext>
            </a:extLst>
          </p:cNvPr>
          <p:cNvSpPr>
            <a:spLocks noGrp="1"/>
          </p:cNvSpPr>
          <p:nvPr>
            <p:ph type="title"/>
          </p:nvPr>
        </p:nvSpPr>
        <p:spPr/>
        <p:txBody>
          <a:bodyPr/>
          <a:lstStyle/>
          <a:p>
            <a:r>
              <a:rPr lang="en-US"/>
              <a:t>Click to edit Master title style</a:t>
            </a:r>
            <a:endParaRPr lang="ru-RU"/>
          </a:p>
        </p:txBody>
      </p:sp>
      <p:sp>
        <p:nvSpPr>
          <p:cNvPr id="3" name="Content Placeholder 2">
            <a:extLst>
              <a:ext uri="{FF2B5EF4-FFF2-40B4-BE49-F238E27FC236}">
                <a16:creationId xmlns:a16="http://schemas.microsoft.com/office/drawing/2014/main" id="{7C75D304-DC86-1FF5-32B7-21C2520BEE4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Date Placeholder 3">
            <a:extLst>
              <a:ext uri="{FF2B5EF4-FFF2-40B4-BE49-F238E27FC236}">
                <a16:creationId xmlns:a16="http://schemas.microsoft.com/office/drawing/2014/main" id="{856AC952-F0CE-C73F-88EF-2ED832CF7D1C}"/>
              </a:ext>
            </a:extLst>
          </p:cNvPr>
          <p:cNvSpPr>
            <a:spLocks noGrp="1"/>
          </p:cNvSpPr>
          <p:nvPr>
            <p:ph type="dt" sz="half" idx="10"/>
          </p:nvPr>
        </p:nvSpPr>
        <p:spPr/>
        <p:txBody>
          <a:bodyPr/>
          <a:lstStyle/>
          <a:p>
            <a:fld id="{D41E2825-F53B-44ED-8CEC-FD1960B4FCFC}" type="datetimeFigureOut">
              <a:rPr lang="ru-RU" smtClean="0"/>
              <a:t>09.02.2026</a:t>
            </a:fld>
            <a:endParaRPr lang="ru-RU"/>
          </a:p>
        </p:txBody>
      </p:sp>
      <p:sp>
        <p:nvSpPr>
          <p:cNvPr id="5" name="Footer Placeholder 4">
            <a:extLst>
              <a:ext uri="{FF2B5EF4-FFF2-40B4-BE49-F238E27FC236}">
                <a16:creationId xmlns:a16="http://schemas.microsoft.com/office/drawing/2014/main" id="{DB38EBE9-93C1-9097-39C4-F18DB2F554AB}"/>
              </a:ext>
            </a:extLst>
          </p:cNvPr>
          <p:cNvSpPr>
            <a:spLocks noGrp="1"/>
          </p:cNvSpPr>
          <p:nvPr>
            <p:ph type="ftr" sz="quarter" idx="11"/>
          </p:nvPr>
        </p:nvSpPr>
        <p:spPr/>
        <p:txBody>
          <a:bodyPr/>
          <a:lstStyle/>
          <a:p>
            <a:endParaRPr lang="ru-RU"/>
          </a:p>
        </p:txBody>
      </p:sp>
      <p:sp>
        <p:nvSpPr>
          <p:cNvPr id="6" name="Slide Number Placeholder 5">
            <a:extLst>
              <a:ext uri="{FF2B5EF4-FFF2-40B4-BE49-F238E27FC236}">
                <a16:creationId xmlns:a16="http://schemas.microsoft.com/office/drawing/2014/main" id="{E351CF29-7F69-6087-6B47-DF7E48B4CC1A}"/>
              </a:ext>
            </a:extLst>
          </p:cNvPr>
          <p:cNvSpPr>
            <a:spLocks noGrp="1"/>
          </p:cNvSpPr>
          <p:nvPr>
            <p:ph type="sldNum" sz="quarter" idx="12"/>
          </p:nvPr>
        </p:nvSpPr>
        <p:spPr/>
        <p:txBody>
          <a:bodyPr/>
          <a:lstStyle/>
          <a:p>
            <a:fld id="{70901D11-3BD8-4B5F-964A-82609DA537AB}" type="slidenum">
              <a:rPr lang="ru-RU" smtClean="0"/>
              <a:t>‹#›</a:t>
            </a:fld>
            <a:endParaRPr lang="ru-RU"/>
          </a:p>
        </p:txBody>
      </p:sp>
    </p:spTree>
    <p:extLst>
      <p:ext uri="{BB962C8B-B14F-4D97-AF65-F5344CB8AC3E}">
        <p14:creationId xmlns:p14="http://schemas.microsoft.com/office/powerpoint/2010/main" val="40056781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F6B792-A34F-00FB-2C2E-F09486F2D1A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ru-RU"/>
          </a:p>
        </p:txBody>
      </p:sp>
      <p:sp>
        <p:nvSpPr>
          <p:cNvPr id="3" name="Text Placeholder 2">
            <a:extLst>
              <a:ext uri="{FF2B5EF4-FFF2-40B4-BE49-F238E27FC236}">
                <a16:creationId xmlns:a16="http://schemas.microsoft.com/office/drawing/2014/main" id="{6D8080F6-B2D5-651D-C404-FE0E47B301D5}"/>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BC25B01-867E-7CC5-30AE-12A93A4B3F30}"/>
              </a:ext>
            </a:extLst>
          </p:cNvPr>
          <p:cNvSpPr>
            <a:spLocks noGrp="1"/>
          </p:cNvSpPr>
          <p:nvPr>
            <p:ph type="dt" sz="half" idx="10"/>
          </p:nvPr>
        </p:nvSpPr>
        <p:spPr/>
        <p:txBody>
          <a:bodyPr/>
          <a:lstStyle/>
          <a:p>
            <a:fld id="{D41E2825-F53B-44ED-8CEC-FD1960B4FCFC}" type="datetimeFigureOut">
              <a:rPr lang="ru-RU" smtClean="0"/>
              <a:t>09.02.2026</a:t>
            </a:fld>
            <a:endParaRPr lang="ru-RU"/>
          </a:p>
        </p:txBody>
      </p:sp>
      <p:sp>
        <p:nvSpPr>
          <p:cNvPr id="5" name="Footer Placeholder 4">
            <a:extLst>
              <a:ext uri="{FF2B5EF4-FFF2-40B4-BE49-F238E27FC236}">
                <a16:creationId xmlns:a16="http://schemas.microsoft.com/office/drawing/2014/main" id="{24214DC6-86B3-560C-AC3C-762A096DAEFB}"/>
              </a:ext>
            </a:extLst>
          </p:cNvPr>
          <p:cNvSpPr>
            <a:spLocks noGrp="1"/>
          </p:cNvSpPr>
          <p:nvPr>
            <p:ph type="ftr" sz="quarter" idx="11"/>
          </p:nvPr>
        </p:nvSpPr>
        <p:spPr/>
        <p:txBody>
          <a:bodyPr/>
          <a:lstStyle/>
          <a:p>
            <a:endParaRPr lang="ru-RU"/>
          </a:p>
        </p:txBody>
      </p:sp>
      <p:sp>
        <p:nvSpPr>
          <p:cNvPr id="6" name="Slide Number Placeholder 5">
            <a:extLst>
              <a:ext uri="{FF2B5EF4-FFF2-40B4-BE49-F238E27FC236}">
                <a16:creationId xmlns:a16="http://schemas.microsoft.com/office/drawing/2014/main" id="{03E8D415-81D3-C882-A11A-B5C30599327A}"/>
              </a:ext>
            </a:extLst>
          </p:cNvPr>
          <p:cNvSpPr>
            <a:spLocks noGrp="1"/>
          </p:cNvSpPr>
          <p:nvPr>
            <p:ph type="sldNum" sz="quarter" idx="12"/>
          </p:nvPr>
        </p:nvSpPr>
        <p:spPr/>
        <p:txBody>
          <a:bodyPr/>
          <a:lstStyle/>
          <a:p>
            <a:fld id="{70901D11-3BD8-4B5F-964A-82609DA537AB}" type="slidenum">
              <a:rPr lang="ru-RU" smtClean="0"/>
              <a:t>‹#›</a:t>
            </a:fld>
            <a:endParaRPr lang="ru-RU"/>
          </a:p>
        </p:txBody>
      </p:sp>
    </p:spTree>
    <p:extLst>
      <p:ext uri="{BB962C8B-B14F-4D97-AF65-F5344CB8AC3E}">
        <p14:creationId xmlns:p14="http://schemas.microsoft.com/office/powerpoint/2010/main" val="11343346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665EA4-9B32-6EE6-7091-1FB9D32BAB93}"/>
              </a:ext>
            </a:extLst>
          </p:cNvPr>
          <p:cNvSpPr>
            <a:spLocks noGrp="1"/>
          </p:cNvSpPr>
          <p:nvPr>
            <p:ph type="title"/>
          </p:nvPr>
        </p:nvSpPr>
        <p:spPr/>
        <p:txBody>
          <a:bodyPr/>
          <a:lstStyle/>
          <a:p>
            <a:r>
              <a:rPr lang="en-US"/>
              <a:t>Click to edit Master title style</a:t>
            </a:r>
            <a:endParaRPr lang="ru-RU"/>
          </a:p>
        </p:txBody>
      </p:sp>
      <p:sp>
        <p:nvSpPr>
          <p:cNvPr id="3" name="Content Placeholder 2">
            <a:extLst>
              <a:ext uri="{FF2B5EF4-FFF2-40B4-BE49-F238E27FC236}">
                <a16:creationId xmlns:a16="http://schemas.microsoft.com/office/drawing/2014/main" id="{A7F09769-5D7D-7A3F-8ED7-39B9D2520BC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Content Placeholder 3">
            <a:extLst>
              <a:ext uri="{FF2B5EF4-FFF2-40B4-BE49-F238E27FC236}">
                <a16:creationId xmlns:a16="http://schemas.microsoft.com/office/drawing/2014/main" id="{85BB604F-83CE-D5FD-2E4E-20CFFEC94A5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5" name="Date Placeholder 4">
            <a:extLst>
              <a:ext uri="{FF2B5EF4-FFF2-40B4-BE49-F238E27FC236}">
                <a16:creationId xmlns:a16="http://schemas.microsoft.com/office/drawing/2014/main" id="{8A9F414A-9573-DDB7-76EB-CE2DF5270F3B}"/>
              </a:ext>
            </a:extLst>
          </p:cNvPr>
          <p:cNvSpPr>
            <a:spLocks noGrp="1"/>
          </p:cNvSpPr>
          <p:nvPr>
            <p:ph type="dt" sz="half" idx="10"/>
          </p:nvPr>
        </p:nvSpPr>
        <p:spPr/>
        <p:txBody>
          <a:bodyPr/>
          <a:lstStyle/>
          <a:p>
            <a:fld id="{D41E2825-F53B-44ED-8CEC-FD1960B4FCFC}" type="datetimeFigureOut">
              <a:rPr lang="ru-RU" smtClean="0"/>
              <a:t>09.02.2026</a:t>
            </a:fld>
            <a:endParaRPr lang="ru-RU"/>
          </a:p>
        </p:txBody>
      </p:sp>
      <p:sp>
        <p:nvSpPr>
          <p:cNvPr id="6" name="Footer Placeholder 5">
            <a:extLst>
              <a:ext uri="{FF2B5EF4-FFF2-40B4-BE49-F238E27FC236}">
                <a16:creationId xmlns:a16="http://schemas.microsoft.com/office/drawing/2014/main" id="{A33811C7-7607-AF22-B114-6B8FE056EE35}"/>
              </a:ext>
            </a:extLst>
          </p:cNvPr>
          <p:cNvSpPr>
            <a:spLocks noGrp="1"/>
          </p:cNvSpPr>
          <p:nvPr>
            <p:ph type="ftr" sz="quarter" idx="11"/>
          </p:nvPr>
        </p:nvSpPr>
        <p:spPr/>
        <p:txBody>
          <a:bodyPr/>
          <a:lstStyle/>
          <a:p>
            <a:endParaRPr lang="ru-RU"/>
          </a:p>
        </p:txBody>
      </p:sp>
      <p:sp>
        <p:nvSpPr>
          <p:cNvPr id="7" name="Slide Number Placeholder 6">
            <a:extLst>
              <a:ext uri="{FF2B5EF4-FFF2-40B4-BE49-F238E27FC236}">
                <a16:creationId xmlns:a16="http://schemas.microsoft.com/office/drawing/2014/main" id="{71336571-4C21-7F22-6448-335CA5864336}"/>
              </a:ext>
            </a:extLst>
          </p:cNvPr>
          <p:cNvSpPr>
            <a:spLocks noGrp="1"/>
          </p:cNvSpPr>
          <p:nvPr>
            <p:ph type="sldNum" sz="quarter" idx="12"/>
          </p:nvPr>
        </p:nvSpPr>
        <p:spPr/>
        <p:txBody>
          <a:bodyPr/>
          <a:lstStyle/>
          <a:p>
            <a:fld id="{70901D11-3BD8-4B5F-964A-82609DA537AB}" type="slidenum">
              <a:rPr lang="ru-RU" smtClean="0"/>
              <a:t>‹#›</a:t>
            </a:fld>
            <a:endParaRPr lang="ru-RU"/>
          </a:p>
        </p:txBody>
      </p:sp>
    </p:spTree>
    <p:extLst>
      <p:ext uri="{BB962C8B-B14F-4D97-AF65-F5344CB8AC3E}">
        <p14:creationId xmlns:p14="http://schemas.microsoft.com/office/powerpoint/2010/main" val="24120185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2FA5D6-F567-A3B0-0C04-8344C74043BB}"/>
              </a:ext>
            </a:extLst>
          </p:cNvPr>
          <p:cNvSpPr>
            <a:spLocks noGrp="1"/>
          </p:cNvSpPr>
          <p:nvPr>
            <p:ph type="title"/>
          </p:nvPr>
        </p:nvSpPr>
        <p:spPr>
          <a:xfrm>
            <a:off x="839788" y="365125"/>
            <a:ext cx="10515600" cy="1325563"/>
          </a:xfrm>
        </p:spPr>
        <p:txBody>
          <a:bodyPr/>
          <a:lstStyle/>
          <a:p>
            <a:r>
              <a:rPr lang="en-US"/>
              <a:t>Click to edit Master title style</a:t>
            </a:r>
            <a:endParaRPr lang="ru-RU"/>
          </a:p>
        </p:txBody>
      </p:sp>
      <p:sp>
        <p:nvSpPr>
          <p:cNvPr id="3" name="Text Placeholder 2">
            <a:extLst>
              <a:ext uri="{FF2B5EF4-FFF2-40B4-BE49-F238E27FC236}">
                <a16:creationId xmlns:a16="http://schemas.microsoft.com/office/drawing/2014/main" id="{C272885C-16A2-983B-544B-3D512416C4E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4C930FC-7786-238E-9B8D-C006755AB10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5" name="Text Placeholder 4">
            <a:extLst>
              <a:ext uri="{FF2B5EF4-FFF2-40B4-BE49-F238E27FC236}">
                <a16:creationId xmlns:a16="http://schemas.microsoft.com/office/drawing/2014/main" id="{FB234261-519C-2A82-C14F-CB7CA31C61F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58E7E7B-D5B0-998E-35B3-08D1780AE27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7" name="Date Placeholder 6">
            <a:extLst>
              <a:ext uri="{FF2B5EF4-FFF2-40B4-BE49-F238E27FC236}">
                <a16:creationId xmlns:a16="http://schemas.microsoft.com/office/drawing/2014/main" id="{FAB18380-F7C7-1914-BB8F-1574A325380F}"/>
              </a:ext>
            </a:extLst>
          </p:cNvPr>
          <p:cNvSpPr>
            <a:spLocks noGrp="1"/>
          </p:cNvSpPr>
          <p:nvPr>
            <p:ph type="dt" sz="half" idx="10"/>
          </p:nvPr>
        </p:nvSpPr>
        <p:spPr/>
        <p:txBody>
          <a:bodyPr/>
          <a:lstStyle/>
          <a:p>
            <a:fld id="{D41E2825-F53B-44ED-8CEC-FD1960B4FCFC}" type="datetimeFigureOut">
              <a:rPr lang="ru-RU" smtClean="0"/>
              <a:t>09.02.2026</a:t>
            </a:fld>
            <a:endParaRPr lang="ru-RU"/>
          </a:p>
        </p:txBody>
      </p:sp>
      <p:sp>
        <p:nvSpPr>
          <p:cNvPr id="8" name="Footer Placeholder 7">
            <a:extLst>
              <a:ext uri="{FF2B5EF4-FFF2-40B4-BE49-F238E27FC236}">
                <a16:creationId xmlns:a16="http://schemas.microsoft.com/office/drawing/2014/main" id="{B65441BF-DDA5-2678-DCE9-F615673F61C7}"/>
              </a:ext>
            </a:extLst>
          </p:cNvPr>
          <p:cNvSpPr>
            <a:spLocks noGrp="1"/>
          </p:cNvSpPr>
          <p:nvPr>
            <p:ph type="ftr" sz="quarter" idx="11"/>
          </p:nvPr>
        </p:nvSpPr>
        <p:spPr/>
        <p:txBody>
          <a:bodyPr/>
          <a:lstStyle/>
          <a:p>
            <a:endParaRPr lang="ru-RU"/>
          </a:p>
        </p:txBody>
      </p:sp>
      <p:sp>
        <p:nvSpPr>
          <p:cNvPr id="9" name="Slide Number Placeholder 8">
            <a:extLst>
              <a:ext uri="{FF2B5EF4-FFF2-40B4-BE49-F238E27FC236}">
                <a16:creationId xmlns:a16="http://schemas.microsoft.com/office/drawing/2014/main" id="{71F8E5C2-A598-81D5-E6DA-D067CEC29643}"/>
              </a:ext>
            </a:extLst>
          </p:cNvPr>
          <p:cNvSpPr>
            <a:spLocks noGrp="1"/>
          </p:cNvSpPr>
          <p:nvPr>
            <p:ph type="sldNum" sz="quarter" idx="12"/>
          </p:nvPr>
        </p:nvSpPr>
        <p:spPr/>
        <p:txBody>
          <a:bodyPr/>
          <a:lstStyle/>
          <a:p>
            <a:fld id="{70901D11-3BD8-4B5F-964A-82609DA537AB}" type="slidenum">
              <a:rPr lang="ru-RU" smtClean="0"/>
              <a:t>‹#›</a:t>
            </a:fld>
            <a:endParaRPr lang="ru-RU"/>
          </a:p>
        </p:txBody>
      </p:sp>
    </p:spTree>
    <p:extLst>
      <p:ext uri="{BB962C8B-B14F-4D97-AF65-F5344CB8AC3E}">
        <p14:creationId xmlns:p14="http://schemas.microsoft.com/office/powerpoint/2010/main" val="29672313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C80BE3-2BE4-A40A-CB2A-370A03C1FE09}"/>
              </a:ext>
            </a:extLst>
          </p:cNvPr>
          <p:cNvSpPr>
            <a:spLocks noGrp="1"/>
          </p:cNvSpPr>
          <p:nvPr>
            <p:ph type="title"/>
          </p:nvPr>
        </p:nvSpPr>
        <p:spPr/>
        <p:txBody>
          <a:bodyPr/>
          <a:lstStyle/>
          <a:p>
            <a:r>
              <a:rPr lang="en-US"/>
              <a:t>Click to edit Master title style</a:t>
            </a:r>
            <a:endParaRPr lang="ru-RU"/>
          </a:p>
        </p:txBody>
      </p:sp>
      <p:sp>
        <p:nvSpPr>
          <p:cNvPr id="3" name="Date Placeholder 2">
            <a:extLst>
              <a:ext uri="{FF2B5EF4-FFF2-40B4-BE49-F238E27FC236}">
                <a16:creationId xmlns:a16="http://schemas.microsoft.com/office/drawing/2014/main" id="{6C7BAACA-0919-1D38-F693-C94D2DDA480E}"/>
              </a:ext>
            </a:extLst>
          </p:cNvPr>
          <p:cNvSpPr>
            <a:spLocks noGrp="1"/>
          </p:cNvSpPr>
          <p:nvPr>
            <p:ph type="dt" sz="half" idx="10"/>
          </p:nvPr>
        </p:nvSpPr>
        <p:spPr/>
        <p:txBody>
          <a:bodyPr/>
          <a:lstStyle/>
          <a:p>
            <a:fld id="{D41E2825-F53B-44ED-8CEC-FD1960B4FCFC}" type="datetimeFigureOut">
              <a:rPr lang="ru-RU" smtClean="0"/>
              <a:t>09.02.2026</a:t>
            </a:fld>
            <a:endParaRPr lang="ru-RU"/>
          </a:p>
        </p:txBody>
      </p:sp>
      <p:sp>
        <p:nvSpPr>
          <p:cNvPr id="4" name="Footer Placeholder 3">
            <a:extLst>
              <a:ext uri="{FF2B5EF4-FFF2-40B4-BE49-F238E27FC236}">
                <a16:creationId xmlns:a16="http://schemas.microsoft.com/office/drawing/2014/main" id="{C1AD2200-3D37-8B21-88AF-FB0A7C821572}"/>
              </a:ext>
            </a:extLst>
          </p:cNvPr>
          <p:cNvSpPr>
            <a:spLocks noGrp="1"/>
          </p:cNvSpPr>
          <p:nvPr>
            <p:ph type="ftr" sz="quarter" idx="11"/>
          </p:nvPr>
        </p:nvSpPr>
        <p:spPr/>
        <p:txBody>
          <a:bodyPr/>
          <a:lstStyle/>
          <a:p>
            <a:endParaRPr lang="ru-RU"/>
          </a:p>
        </p:txBody>
      </p:sp>
      <p:sp>
        <p:nvSpPr>
          <p:cNvPr id="5" name="Slide Number Placeholder 4">
            <a:extLst>
              <a:ext uri="{FF2B5EF4-FFF2-40B4-BE49-F238E27FC236}">
                <a16:creationId xmlns:a16="http://schemas.microsoft.com/office/drawing/2014/main" id="{1B5D5945-EB26-7585-68E3-E5D4A5DBA73B}"/>
              </a:ext>
            </a:extLst>
          </p:cNvPr>
          <p:cNvSpPr>
            <a:spLocks noGrp="1"/>
          </p:cNvSpPr>
          <p:nvPr>
            <p:ph type="sldNum" sz="quarter" idx="12"/>
          </p:nvPr>
        </p:nvSpPr>
        <p:spPr/>
        <p:txBody>
          <a:bodyPr/>
          <a:lstStyle/>
          <a:p>
            <a:fld id="{70901D11-3BD8-4B5F-964A-82609DA537AB}" type="slidenum">
              <a:rPr lang="ru-RU" smtClean="0"/>
              <a:t>‹#›</a:t>
            </a:fld>
            <a:endParaRPr lang="ru-RU"/>
          </a:p>
        </p:txBody>
      </p:sp>
    </p:spTree>
    <p:extLst>
      <p:ext uri="{BB962C8B-B14F-4D97-AF65-F5344CB8AC3E}">
        <p14:creationId xmlns:p14="http://schemas.microsoft.com/office/powerpoint/2010/main" val="39468750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EA21C5E-FDD5-2272-034F-1BBC623BA655}"/>
              </a:ext>
            </a:extLst>
          </p:cNvPr>
          <p:cNvSpPr>
            <a:spLocks noGrp="1"/>
          </p:cNvSpPr>
          <p:nvPr>
            <p:ph type="dt" sz="half" idx="10"/>
          </p:nvPr>
        </p:nvSpPr>
        <p:spPr/>
        <p:txBody>
          <a:bodyPr/>
          <a:lstStyle/>
          <a:p>
            <a:fld id="{D41E2825-F53B-44ED-8CEC-FD1960B4FCFC}" type="datetimeFigureOut">
              <a:rPr lang="ru-RU" smtClean="0"/>
              <a:t>09.02.2026</a:t>
            </a:fld>
            <a:endParaRPr lang="ru-RU"/>
          </a:p>
        </p:txBody>
      </p:sp>
      <p:sp>
        <p:nvSpPr>
          <p:cNvPr id="3" name="Footer Placeholder 2">
            <a:extLst>
              <a:ext uri="{FF2B5EF4-FFF2-40B4-BE49-F238E27FC236}">
                <a16:creationId xmlns:a16="http://schemas.microsoft.com/office/drawing/2014/main" id="{97A2779A-1706-2BFD-AB3B-DA81B80C6E58}"/>
              </a:ext>
            </a:extLst>
          </p:cNvPr>
          <p:cNvSpPr>
            <a:spLocks noGrp="1"/>
          </p:cNvSpPr>
          <p:nvPr>
            <p:ph type="ftr" sz="quarter" idx="11"/>
          </p:nvPr>
        </p:nvSpPr>
        <p:spPr/>
        <p:txBody>
          <a:bodyPr/>
          <a:lstStyle/>
          <a:p>
            <a:endParaRPr lang="ru-RU"/>
          </a:p>
        </p:txBody>
      </p:sp>
      <p:sp>
        <p:nvSpPr>
          <p:cNvPr id="4" name="Slide Number Placeholder 3">
            <a:extLst>
              <a:ext uri="{FF2B5EF4-FFF2-40B4-BE49-F238E27FC236}">
                <a16:creationId xmlns:a16="http://schemas.microsoft.com/office/drawing/2014/main" id="{1DB65EF3-0638-9C46-9441-2BA3627EB3B5}"/>
              </a:ext>
            </a:extLst>
          </p:cNvPr>
          <p:cNvSpPr>
            <a:spLocks noGrp="1"/>
          </p:cNvSpPr>
          <p:nvPr>
            <p:ph type="sldNum" sz="quarter" idx="12"/>
          </p:nvPr>
        </p:nvSpPr>
        <p:spPr/>
        <p:txBody>
          <a:bodyPr/>
          <a:lstStyle/>
          <a:p>
            <a:fld id="{70901D11-3BD8-4B5F-964A-82609DA537AB}" type="slidenum">
              <a:rPr lang="ru-RU" smtClean="0"/>
              <a:t>‹#›</a:t>
            </a:fld>
            <a:endParaRPr lang="ru-RU"/>
          </a:p>
        </p:txBody>
      </p:sp>
    </p:spTree>
    <p:extLst>
      <p:ext uri="{BB962C8B-B14F-4D97-AF65-F5344CB8AC3E}">
        <p14:creationId xmlns:p14="http://schemas.microsoft.com/office/powerpoint/2010/main" val="26468707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D6FB91-7492-1D7D-03B2-47AB1EBBA96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ru-RU"/>
          </a:p>
        </p:txBody>
      </p:sp>
      <p:sp>
        <p:nvSpPr>
          <p:cNvPr id="3" name="Content Placeholder 2">
            <a:extLst>
              <a:ext uri="{FF2B5EF4-FFF2-40B4-BE49-F238E27FC236}">
                <a16:creationId xmlns:a16="http://schemas.microsoft.com/office/drawing/2014/main" id="{D13E8FD7-2D83-0C0E-5019-8CA43DEDD73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Text Placeholder 3">
            <a:extLst>
              <a:ext uri="{FF2B5EF4-FFF2-40B4-BE49-F238E27FC236}">
                <a16:creationId xmlns:a16="http://schemas.microsoft.com/office/drawing/2014/main" id="{E77E4E05-39A0-AFF3-86AF-BD258695255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39E5F87-16E8-ABF9-D1E6-51F667F88033}"/>
              </a:ext>
            </a:extLst>
          </p:cNvPr>
          <p:cNvSpPr>
            <a:spLocks noGrp="1"/>
          </p:cNvSpPr>
          <p:nvPr>
            <p:ph type="dt" sz="half" idx="10"/>
          </p:nvPr>
        </p:nvSpPr>
        <p:spPr/>
        <p:txBody>
          <a:bodyPr/>
          <a:lstStyle/>
          <a:p>
            <a:fld id="{D41E2825-F53B-44ED-8CEC-FD1960B4FCFC}" type="datetimeFigureOut">
              <a:rPr lang="ru-RU" smtClean="0"/>
              <a:t>09.02.2026</a:t>
            </a:fld>
            <a:endParaRPr lang="ru-RU"/>
          </a:p>
        </p:txBody>
      </p:sp>
      <p:sp>
        <p:nvSpPr>
          <p:cNvPr id="6" name="Footer Placeholder 5">
            <a:extLst>
              <a:ext uri="{FF2B5EF4-FFF2-40B4-BE49-F238E27FC236}">
                <a16:creationId xmlns:a16="http://schemas.microsoft.com/office/drawing/2014/main" id="{3867BCBE-B7AF-2417-DE8C-76782F4C22C4}"/>
              </a:ext>
            </a:extLst>
          </p:cNvPr>
          <p:cNvSpPr>
            <a:spLocks noGrp="1"/>
          </p:cNvSpPr>
          <p:nvPr>
            <p:ph type="ftr" sz="quarter" idx="11"/>
          </p:nvPr>
        </p:nvSpPr>
        <p:spPr/>
        <p:txBody>
          <a:bodyPr/>
          <a:lstStyle/>
          <a:p>
            <a:endParaRPr lang="ru-RU"/>
          </a:p>
        </p:txBody>
      </p:sp>
      <p:sp>
        <p:nvSpPr>
          <p:cNvPr id="7" name="Slide Number Placeholder 6">
            <a:extLst>
              <a:ext uri="{FF2B5EF4-FFF2-40B4-BE49-F238E27FC236}">
                <a16:creationId xmlns:a16="http://schemas.microsoft.com/office/drawing/2014/main" id="{66C450FA-C3A7-51FD-2E41-93745264AD92}"/>
              </a:ext>
            </a:extLst>
          </p:cNvPr>
          <p:cNvSpPr>
            <a:spLocks noGrp="1"/>
          </p:cNvSpPr>
          <p:nvPr>
            <p:ph type="sldNum" sz="quarter" idx="12"/>
          </p:nvPr>
        </p:nvSpPr>
        <p:spPr/>
        <p:txBody>
          <a:bodyPr/>
          <a:lstStyle/>
          <a:p>
            <a:fld id="{70901D11-3BD8-4B5F-964A-82609DA537AB}" type="slidenum">
              <a:rPr lang="ru-RU" smtClean="0"/>
              <a:t>‹#›</a:t>
            </a:fld>
            <a:endParaRPr lang="ru-RU"/>
          </a:p>
        </p:txBody>
      </p:sp>
    </p:spTree>
    <p:extLst>
      <p:ext uri="{BB962C8B-B14F-4D97-AF65-F5344CB8AC3E}">
        <p14:creationId xmlns:p14="http://schemas.microsoft.com/office/powerpoint/2010/main" val="4196871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E1CD0-C784-85DD-47D4-D6203EC0EEC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ru-RU"/>
          </a:p>
        </p:txBody>
      </p:sp>
      <p:sp>
        <p:nvSpPr>
          <p:cNvPr id="3" name="Picture Placeholder 2">
            <a:extLst>
              <a:ext uri="{FF2B5EF4-FFF2-40B4-BE49-F238E27FC236}">
                <a16:creationId xmlns:a16="http://schemas.microsoft.com/office/drawing/2014/main" id="{E4371E91-EAD7-8D44-A778-D965564FA04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Text Placeholder 3">
            <a:extLst>
              <a:ext uri="{FF2B5EF4-FFF2-40B4-BE49-F238E27FC236}">
                <a16:creationId xmlns:a16="http://schemas.microsoft.com/office/drawing/2014/main" id="{D8AC007E-DCAF-ADC2-FCFC-4C8FF8DD730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E575DA8-D959-1E37-E560-288255CBBE29}"/>
              </a:ext>
            </a:extLst>
          </p:cNvPr>
          <p:cNvSpPr>
            <a:spLocks noGrp="1"/>
          </p:cNvSpPr>
          <p:nvPr>
            <p:ph type="dt" sz="half" idx="10"/>
          </p:nvPr>
        </p:nvSpPr>
        <p:spPr/>
        <p:txBody>
          <a:bodyPr/>
          <a:lstStyle/>
          <a:p>
            <a:fld id="{D41E2825-F53B-44ED-8CEC-FD1960B4FCFC}" type="datetimeFigureOut">
              <a:rPr lang="ru-RU" smtClean="0"/>
              <a:t>09.02.2026</a:t>
            </a:fld>
            <a:endParaRPr lang="ru-RU"/>
          </a:p>
        </p:txBody>
      </p:sp>
      <p:sp>
        <p:nvSpPr>
          <p:cNvPr id="6" name="Footer Placeholder 5">
            <a:extLst>
              <a:ext uri="{FF2B5EF4-FFF2-40B4-BE49-F238E27FC236}">
                <a16:creationId xmlns:a16="http://schemas.microsoft.com/office/drawing/2014/main" id="{07A403EB-78E8-5B7E-2497-933A8FFD428C}"/>
              </a:ext>
            </a:extLst>
          </p:cNvPr>
          <p:cNvSpPr>
            <a:spLocks noGrp="1"/>
          </p:cNvSpPr>
          <p:nvPr>
            <p:ph type="ftr" sz="quarter" idx="11"/>
          </p:nvPr>
        </p:nvSpPr>
        <p:spPr/>
        <p:txBody>
          <a:bodyPr/>
          <a:lstStyle/>
          <a:p>
            <a:endParaRPr lang="ru-RU"/>
          </a:p>
        </p:txBody>
      </p:sp>
      <p:sp>
        <p:nvSpPr>
          <p:cNvPr id="7" name="Slide Number Placeholder 6">
            <a:extLst>
              <a:ext uri="{FF2B5EF4-FFF2-40B4-BE49-F238E27FC236}">
                <a16:creationId xmlns:a16="http://schemas.microsoft.com/office/drawing/2014/main" id="{B789586A-678B-48F9-7225-1D716A07876E}"/>
              </a:ext>
            </a:extLst>
          </p:cNvPr>
          <p:cNvSpPr>
            <a:spLocks noGrp="1"/>
          </p:cNvSpPr>
          <p:nvPr>
            <p:ph type="sldNum" sz="quarter" idx="12"/>
          </p:nvPr>
        </p:nvSpPr>
        <p:spPr/>
        <p:txBody>
          <a:bodyPr/>
          <a:lstStyle/>
          <a:p>
            <a:fld id="{70901D11-3BD8-4B5F-964A-82609DA537AB}" type="slidenum">
              <a:rPr lang="ru-RU" smtClean="0"/>
              <a:t>‹#›</a:t>
            </a:fld>
            <a:endParaRPr lang="ru-RU"/>
          </a:p>
        </p:txBody>
      </p:sp>
    </p:spTree>
    <p:extLst>
      <p:ext uri="{BB962C8B-B14F-4D97-AF65-F5344CB8AC3E}">
        <p14:creationId xmlns:p14="http://schemas.microsoft.com/office/powerpoint/2010/main" val="33117148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0FB61C0-5109-CDB9-8EC0-EDE2D2535E3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ru-RU"/>
          </a:p>
        </p:txBody>
      </p:sp>
      <p:sp>
        <p:nvSpPr>
          <p:cNvPr id="3" name="Text Placeholder 2">
            <a:extLst>
              <a:ext uri="{FF2B5EF4-FFF2-40B4-BE49-F238E27FC236}">
                <a16:creationId xmlns:a16="http://schemas.microsoft.com/office/drawing/2014/main" id="{CFE0CE8F-4826-B74F-5601-1EBC8CAB6FC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Date Placeholder 3">
            <a:extLst>
              <a:ext uri="{FF2B5EF4-FFF2-40B4-BE49-F238E27FC236}">
                <a16:creationId xmlns:a16="http://schemas.microsoft.com/office/drawing/2014/main" id="{971825E8-7651-E0EF-37C7-C15A2058540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D41E2825-F53B-44ED-8CEC-FD1960B4FCFC}" type="datetimeFigureOut">
              <a:rPr lang="ru-RU" smtClean="0"/>
              <a:t>09.02.2026</a:t>
            </a:fld>
            <a:endParaRPr lang="ru-RU"/>
          </a:p>
        </p:txBody>
      </p:sp>
      <p:sp>
        <p:nvSpPr>
          <p:cNvPr id="5" name="Footer Placeholder 4">
            <a:extLst>
              <a:ext uri="{FF2B5EF4-FFF2-40B4-BE49-F238E27FC236}">
                <a16:creationId xmlns:a16="http://schemas.microsoft.com/office/drawing/2014/main" id="{AAA35478-2C1F-D50B-12A3-8651F6A1EE5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ru-RU"/>
          </a:p>
        </p:txBody>
      </p:sp>
      <p:sp>
        <p:nvSpPr>
          <p:cNvPr id="6" name="Slide Number Placeholder 5">
            <a:extLst>
              <a:ext uri="{FF2B5EF4-FFF2-40B4-BE49-F238E27FC236}">
                <a16:creationId xmlns:a16="http://schemas.microsoft.com/office/drawing/2014/main" id="{9F8D8D6A-C43C-567E-2D69-78A98B3EE84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70901D11-3BD8-4B5F-964A-82609DA537AB}" type="slidenum">
              <a:rPr lang="ru-RU" smtClean="0"/>
              <a:t>‹#›</a:t>
            </a:fld>
            <a:endParaRPr lang="ru-RU"/>
          </a:p>
        </p:txBody>
      </p:sp>
    </p:spTree>
    <p:extLst>
      <p:ext uri="{BB962C8B-B14F-4D97-AF65-F5344CB8AC3E}">
        <p14:creationId xmlns:p14="http://schemas.microsoft.com/office/powerpoint/2010/main" val="128914927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hyperlink" Target="https://forum.arduino.cc/t/ascii-character-table/179647" TargetMode="External"/><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1.xml"/><Relationship Id="rId4" Type="http://schemas.openxmlformats.org/officeDocument/2006/relationships/image" Target="../media/image101.png"/></Relationships>
</file>

<file path=ppt/slides/_rels/slide104.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1.xml"/><Relationship Id="rId4" Type="http://schemas.openxmlformats.org/officeDocument/2006/relationships/image" Target="../media/image104.png"/></Relationships>
</file>

<file path=ppt/slides/_rels/slide105.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1.xml"/><Relationship Id="rId4" Type="http://schemas.openxmlformats.org/officeDocument/2006/relationships/image" Target="../media/image111.png"/></Relationships>
</file>

<file path=ppt/slides/_rels/slide108.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1.xml"/><Relationship Id="rId4" Type="http://schemas.openxmlformats.org/officeDocument/2006/relationships/image" Target="../media/image114.png"/></Relationships>
</file>

<file path=ppt/slides/_rels/slide109.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14.png"/></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xml"/><Relationship Id="rId4" Type="http://schemas.openxmlformats.org/officeDocument/2006/relationships/image" Target="../media/image41.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1.xml"/><Relationship Id="rId5" Type="http://schemas.openxmlformats.org/officeDocument/2006/relationships/image" Target="../media/image55.png"/><Relationship Id="rId4" Type="http://schemas.openxmlformats.org/officeDocument/2006/relationships/image" Target="../media/image54.png"/></Relationships>
</file>

<file path=ppt/slides/_rels/slide6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1.xml"/><Relationship Id="rId4" Type="http://schemas.openxmlformats.org/officeDocument/2006/relationships/image" Target="../media/image58.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tinkercad.com/projects/Basics-of-Arduino-TINKERCAD" TargetMode="Externa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hyperlink" Target="https://www.arduino.cc/en/software" TargetMode="External"/><Relationship Id="rId1" Type="http://schemas.openxmlformats.org/officeDocument/2006/relationships/slideLayout" Target="../slideLayouts/slideLayout1.xml"/><Relationship Id="rId4" Type="http://schemas.openxmlformats.org/officeDocument/2006/relationships/image" Target="../media/image6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1.xml"/><Relationship Id="rId5" Type="http://schemas.openxmlformats.org/officeDocument/2006/relationships/image" Target="../media/image74.png"/><Relationship Id="rId4" Type="http://schemas.openxmlformats.org/officeDocument/2006/relationships/image" Target="../media/image73.png"/></Relationships>
</file>

<file path=ppt/slides/_rels/slide83.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1.xml"/><Relationship Id="rId4" Type="http://schemas.openxmlformats.org/officeDocument/2006/relationships/image" Target="../media/image84.png"/></Relationships>
</file>

<file path=ppt/slides/_rels/slide92.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hyperlink" Target="https://forum.arduino.cc/t/ascii-character-table/179647" TargetMode="Externa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6078587"/>
          </a:xfrm>
          <a:prstGeom prst="rect">
            <a:avLst/>
          </a:prstGeom>
          <a:noFill/>
        </p:spPr>
        <p:txBody>
          <a:bodyPr wrap="square">
            <a:spAutoFit/>
          </a:bodyPr>
          <a:lstStyle/>
          <a:p>
            <a:r>
              <a:rPr lang="en-US" b="1">
                <a:solidFill>
                  <a:srgbClr val="FF0000"/>
                </a:solidFill>
              </a:rPr>
              <a:t>Arduino nədir?</a:t>
            </a:r>
          </a:p>
          <a:p>
            <a:endParaRPr lang="en-US" sz="1400"/>
          </a:p>
          <a:p>
            <a:r>
              <a:rPr lang="en-US" sz="1400"/>
              <a:t>Arduino — ətrafındakı dünyanı hiss edib ona reaksiya verə bilən sadə elektron “beyin”dir.</a:t>
            </a:r>
          </a:p>
          <a:p>
            <a:r>
              <a:rPr lang="en-US" sz="1400"/>
              <a:t>O, təkcə bir lövhə (kart) deyil, fikri real həyata çevirməyə kömək edən bir vasitədir.</a:t>
            </a:r>
          </a:p>
          <a:p>
            <a:endParaRPr lang="en-US" sz="1400"/>
          </a:p>
          <a:p>
            <a:r>
              <a:rPr lang="en-US" sz="1400"/>
              <a:t>Sən Arduino-ya belə deyirsən:</a:t>
            </a:r>
          </a:p>
          <a:p>
            <a:pPr marL="742950" lvl="1" indent="-285750">
              <a:lnSpc>
                <a:spcPct val="150000"/>
              </a:lnSpc>
              <a:buFont typeface="Arial" panose="020B0604020202020204" pitchFamily="34" charset="0"/>
              <a:buChar char="•"/>
            </a:pPr>
            <a:r>
              <a:rPr lang="en-US" sz="1400"/>
              <a:t>“Əgər qapı açılsa, işıq yansın”</a:t>
            </a:r>
          </a:p>
          <a:p>
            <a:pPr marL="742950" lvl="1" indent="-285750">
              <a:lnSpc>
                <a:spcPct val="150000"/>
              </a:lnSpc>
              <a:buFont typeface="Arial" panose="020B0604020202020204" pitchFamily="34" charset="0"/>
              <a:buChar char="•"/>
            </a:pPr>
            <a:r>
              <a:rPr lang="en-US" sz="1400"/>
              <a:t>“Əgər temperatur artsa, fan işləsin”</a:t>
            </a:r>
          </a:p>
          <a:p>
            <a:pPr marL="742950" lvl="1" indent="-285750">
              <a:lnSpc>
                <a:spcPct val="150000"/>
              </a:lnSpc>
              <a:buFont typeface="Arial" panose="020B0604020202020204" pitchFamily="34" charset="0"/>
              <a:buChar char="•"/>
            </a:pPr>
            <a:r>
              <a:rPr lang="en-US" sz="1400"/>
              <a:t>“Əgər düyməyə basılsa, motor fırlansın”</a:t>
            </a:r>
          </a:p>
          <a:p>
            <a:endParaRPr lang="en-US" sz="1400"/>
          </a:p>
          <a:p>
            <a:r>
              <a:rPr lang="en-US" sz="1400"/>
              <a:t>Arduino bu tapşırıqları dinləyir, anlayır və icra edir.</a:t>
            </a:r>
            <a:endParaRPr lang="az-Latn-AZ" sz="1400"/>
          </a:p>
          <a:p>
            <a:endParaRPr lang="az-Latn-AZ" sz="1400"/>
          </a:p>
          <a:p>
            <a:endParaRPr lang="az-Latn-AZ" sz="1400"/>
          </a:p>
          <a:p>
            <a:endParaRPr lang="az-Latn-AZ" sz="1400"/>
          </a:p>
          <a:p>
            <a:r>
              <a:rPr lang="en-US" sz="1400" b="1"/>
              <a:t>Arduino üç əsas işi görür</a:t>
            </a:r>
            <a:r>
              <a:rPr lang="en-US" sz="1400"/>
              <a:t>:</a:t>
            </a:r>
          </a:p>
          <a:p>
            <a:endParaRPr lang="en-US" sz="1400"/>
          </a:p>
          <a:p>
            <a:r>
              <a:rPr lang="en-US" sz="1400"/>
              <a:t>Hiss edir</a:t>
            </a:r>
            <a:r>
              <a:rPr lang="az-Latn-AZ" sz="1400"/>
              <a:t>:</a:t>
            </a:r>
            <a:endParaRPr lang="en-US" sz="1400"/>
          </a:p>
          <a:p>
            <a:pPr marL="742950" lvl="1" indent="-285750">
              <a:buFont typeface="Arial" panose="020B0604020202020204" pitchFamily="34" charset="0"/>
              <a:buChar char="•"/>
            </a:pPr>
            <a:r>
              <a:rPr lang="en-US" sz="1400"/>
              <a:t>Temperaturu, işığı, məsafəni, səsi, hərəkəti və s. sensorlar vasitəsilə oxuyur.</a:t>
            </a:r>
          </a:p>
          <a:p>
            <a:endParaRPr lang="en-US" sz="1400"/>
          </a:p>
          <a:p>
            <a:r>
              <a:rPr lang="en-US" sz="1400"/>
              <a:t>Düşünür</a:t>
            </a:r>
            <a:r>
              <a:rPr lang="az-Latn-AZ" sz="1400"/>
              <a:t>:</a:t>
            </a:r>
            <a:endParaRPr lang="en-US" sz="1400"/>
          </a:p>
          <a:p>
            <a:pPr marL="742950" lvl="1" indent="-285750">
              <a:buFont typeface="Arial" panose="020B0604020202020204" pitchFamily="34" charset="0"/>
              <a:buChar char="•"/>
            </a:pPr>
            <a:r>
              <a:rPr lang="en-US" sz="1400"/>
              <a:t>Sən ona əvvəlcədən yazdığın qaydalara əsasən qərar verir.</a:t>
            </a:r>
          </a:p>
          <a:p>
            <a:endParaRPr lang="en-US" sz="1400"/>
          </a:p>
          <a:p>
            <a:r>
              <a:rPr lang="en-US" sz="1400"/>
              <a:t>Hərəkətə keçir</a:t>
            </a:r>
            <a:r>
              <a:rPr lang="az-Latn-AZ" sz="1400"/>
              <a:t>:</a:t>
            </a:r>
            <a:endParaRPr lang="en-US" sz="1400"/>
          </a:p>
          <a:p>
            <a:pPr marL="742950" lvl="1" indent="-285750">
              <a:buFont typeface="Arial" panose="020B0604020202020204" pitchFamily="34" charset="0"/>
              <a:buChar char="•"/>
            </a:pPr>
            <a:r>
              <a:rPr lang="en-US" sz="1400"/>
              <a:t>LED yandırır, motoru fırladır, rele açır, səs çıxarır və s.</a:t>
            </a:r>
          </a:p>
          <a:p>
            <a:endParaRPr lang="en-US" sz="1400"/>
          </a:p>
          <a:p>
            <a:r>
              <a:rPr lang="en-US" sz="1400"/>
              <a:t>Yəni Arduino giriş alır → qərar verir → çıxış yaradır.</a:t>
            </a:r>
            <a:endParaRPr lang="ru-RU" sz="1400"/>
          </a:p>
        </p:txBody>
      </p:sp>
    </p:spTree>
    <p:extLst>
      <p:ext uri="{BB962C8B-B14F-4D97-AF65-F5344CB8AC3E}">
        <p14:creationId xmlns:p14="http://schemas.microsoft.com/office/powerpoint/2010/main" val="12215654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738664"/>
          </a:xfrm>
          <a:prstGeom prst="rect">
            <a:avLst/>
          </a:prstGeom>
          <a:noFill/>
        </p:spPr>
        <p:txBody>
          <a:bodyPr wrap="square">
            <a:spAutoFit/>
          </a:bodyPr>
          <a:lstStyle/>
          <a:p>
            <a:r>
              <a:rPr lang="az-Latn-AZ" sz="1400"/>
              <a:t>Set üçün nələr lazımdır.</a:t>
            </a:r>
          </a:p>
          <a:p>
            <a:endParaRPr lang="az-Latn-AZ" sz="1400"/>
          </a:p>
          <a:p>
            <a:r>
              <a:rPr lang="az-Latn-AZ" sz="1400"/>
              <a:t>1) Arduino kartı</a:t>
            </a:r>
            <a:endParaRPr lang="ru-RU" sz="1400"/>
          </a:p>
        </p:txBody>
      </p:sp>
      <p:pic>
        <p:nvPicPr>
          <p:cNvPr id="3" name="Picture 2">
            <a:extLst>
              <a:ext uri="{FF2B5EF4-FFF2-40B4-BE49-F238E27FC236}">
                <a16:creationId xmlns:a16="http://schemas.microsoft.com/office/drawing/2014/main" id="{B591C652-73A7-ECA3-5292-C35311955DE7}"/>
              </a:ext>
            </a:extLst>
          </p:cNvPr>
          <p:cNvPicPr>
            <a:picLocks noChangeAspect="1"/>
          </p:cNvPicPr>
          <p:nvPr/>
        </p:nvPicPr>
        <p:blipFill>
          <a:blip r:embed="rId2"/>
          <a:stretch>
            <a:fillRect/>
          </a:stretch>
        </p:blipFill>
        <p:spPr>
          <a:xfrm>
            <a:off x="136290" y="1025213"/>
            <a:ext cx="5090601" cy="3756986"/>
          </a:xfrm>
          <a:prstGeom prst="rect">
            <a:avLst/>
          </a:prstGeom>
        </p:spPr>
      </p:pic>
      <p:pic>
        <p:nvPicPr>
          <p:cNvPr id="6" name="Picture 5">
            <a:extLst>
              <a:ext uri="{FF2B5EF4-FFF2-40B4-BE49-F238E27FC236}">
                <a16:creationId xmlns:a16="http://schemas.microsoft.com/office/drawing/2014/main" id="{9F45CD95-D52D-FF66-F89D-ACF7AD48E31D}"/>
              </a:ext>
            </a:extLst>
          </p:cNvPr>
          <p:cNvPicPr>
            <a:picLocks noChangeAspect="1"/>
          </p:cNvPicPr>
          <p:nvPr/>
        </p:nvPicPr>
        <p:blipFill>
          <a:blip r:embed="rId3"/>
          <a:stretch>
            <a:fillRect/>
          </a:stretch>
        </p:blipFill>
        <p:spPr>
          <a:xfrm>
            <a:off x="8277651" y="2724579"/>
            <a:ext cx="3914349" cy="4115240"/>
          </a:xfrm>
          <a:prstGeom prst="rect">
            <a:avLst/>
          </a:prstGeom>
        </p:spPr>
      </p:pic>
      <p:sp>
        <p:nvSpPr>
          <p:cNvPr id="8" name="TextBox 7">
            <a:extLst>
              <a:ext uri="{FF2B5EF4-FFF2-40B4-BE49-F238E27FC236}">
                <a16:creationId xmlns:a16="http://schemas.microsoft.com/office/drawing/2014/main" id="{001F8721-ADD4-FCBD-FF93-8597953F33BB}"/>
              </a:ext>
            </a:extLst>
          </p:cNvPr>
          <p:cNvSpPr txBox="1"/>
          <p:nvPr/>
        </p:nvSpPr>
        <p:spPr>
          <a:xfrm>
            <a:off x="7480570" y="18181"/>
            <a:ext cx="4711430" cy="3046988"/>
          </a:xfrm>
          <a:prstGeom prst="rect">
            <a:avLst/>
          </a:prstGeom>
          <a:noFill/>
        </p:spPr>
        <p:txBody>
          <a:bodyPr wrap="square">
            <a:spAutoFit/>
          </a:bodyPr>
          <a:lstStyle/>
          <a:p>
            <a:r>
              <a:rPr lang="az-Latn-AZ" sz="1200"/>
              <a:t>Arduino kartı qoşmaq üçün kabel</a:t>
            </a:r>
          </a:p>
          <a:p>
            <a:r>
              <a:rPr lang="az-Latn-AZ" sz="1200"/>
              <a:t>USB A to B</a:t>
            </a:r>
          </a:p>
          <a:p>
            <a:endParaRPr lang="az-Latn-AZ" sz="1200"/>
          </a:p>
          <a:p>
            <a:r>
              <a:rPr lang="en-US" sz="1200"/>
              <a:t>Bu ifadə kabelin iki ucunun formasını bildirir.</a:t>
            </a:r>
          </a:p>
          <a:p>
            <a:r>
              <a:rPr lang="en-US" sz="1200"/>
              <a:t>Yəni: bir ucu USB Type-A digər ucu USB Type-B dir.</a:t>
            </a:r>
            <a:endParaRPr lang="az-Latn-AZ" sz="1200"/>
          </a:p>
          <a:p>
            <a:endParaRPr lang="az-Latn-AZ" sz="1200"/>
          </a:p>
          <a:p>
            <a:r>
              <a:rPr lang="en-US" sz="1200"/>
              <a:t>USB-A:</a:t>
            </a:r>
          </a:p>
          <a:p>
            <a:pPr marL="171450" indent="-171450">
              <a:buFont typeface="Arial" panose="020B0604020202020204" pitchFamily="34" charset="0"/>
              <a:buChar char="•"/>
            </a:pPr>
            <a:r>
              <a:rPr lang="en-US" sz="1200"/>
              <a:t>kompüterlərdə ən çox gördüyümüz düzbucaqlı portdur</a:t>
            </a:r>
          </a:p>
          <a:p>
            <a:pPr marL="171450" indent="-171450">
              <a:buFont typeface="Arial" panose="020B0604020202020204" pitchFamily="34" charset="0"/>
              <a:buChar char="•"/>
            </a:pPr>
            <a:r>
              <a:rPr lang="en-US" sz="1200"/>
              <a:t>laptop, desktop, powerbank, adapter tərəfi olur</a:t>
            </a:r>
          </a:p>
          <a:p>
            <a:pPr marL="171450" indent="-171450">
              <a:buFont typeface="Arial" panose="020B0604020202020204" pitchFamily="34" charset="0"/>
              <a:buChar char="•"/>
            </a:pPr>
            <a:r>
              <a:rPr lang="en-US" sz="1200"/>
              <a:t>“host” rolunu oynayır (enerji və məlumatı göndərir)</a:t>
            </a:r>
            <a:endParaRPr lang="az-Latn-AZ" sz="1200"/>
          </a:p>
          <a:p>
            <a:endParaRPr lang="az-Latn-AZ" sz="1200"/>
          </a:p>
          <a:p>
            <a:r>
              <a:rPr lang="en-US" sz="1200"/>
              <a:t>USB-B:</a:t>
            </a:r>
          </a:p>
          <a:p>
            <a:pPr marL="171450" indent="-171450">
              <a:buFont typeface="Arial" panose="020B0604020202020204" pitchFamily="34" charset="0"/>
              <a:buChar char="•"/>
            </a:pPr>
            <a:r>
              <a:rPr lang="en-US" sz="1200"/>
              <a:t>kvadrat formalı, üst küncləri bir az kəsilmiş olur</a:t>
            </a:r>
          </a:p>
          <a:p>
            <a:pPr marL="171450" indent="-171450">
              <a:buFont typeface="Arial" panose="020B0604020202020204" pitchFamily="34" charset="0"/>
              <a:buChar char="•"/>
            </a:pPr>
            <a:r>
              <a:rPr lang="en-US" sz="1200"/>
              <a:t>əsasən printerlərdə və Arduino Uno-da istifadə olunur</a:t>
            </a:r>
          </a:p>
          <a:p>
            <a:pPr marL="171450" indent="-171450">
              <a:buFont typeface="Arial" panose="020B0604020202020204" pitchFamily="34" charset="0"/>
              <a:buChar char="•"/>
            </a:pPr>
            <a:r>
              <a:rPr lang="en-US" sz="1200"/>
              <a:t>“device” tərəfidir (enerji və məlumatı qəbul edir)</a:t>
            </a:r>
            <a:endParaRPr lang="az-Latn-AZ" sz="1200"/>
          </a:p>
          <a:p>
            <a:endParaRPr lang="ru-RU" sz="1200"/>
          </a:p>
        </p:txBody>
      </p:sp>
    </p:spTree>
    <p:extLst>
      <p:ext uri="{BB962C8B-B14F-4D97-AF65-F5344CB8AC3E}">
        <p14:creationId xmlns:p14="http://schemas.microsoft.com/office/powerpoint/2010/main" val="252986890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954107"/>
          </a:xfrm>
          <a:prstGeom prst="rect">
            <a:avLst/>
          </a:prstGeom>
          <a:noFill/>
        </p:spPr>
        <p:txBody>
          <a:bodyPr wrap="square">
            <a:spAutoFit/>
          </a:bodyPr>
          <a:lstStyle/>
          <a:p>
            <a:r>
              <a:rPr lang="az-Latn-AZ" sz="1400"/>
              <a:t>Char tipi üçün xarakterlər cədvəli və mənaları.</a:t>
            </a:r>
          </a:p>
          <a:p>
            <a:endParaRPr lang="az-Latn-AZ" sz="1400"/>
          </a:p>
          <a:p>
            <a:r>
              <a:rPr lang="en-US" sz="1400">
                <a:hlinkClick r:id="rId2"/>
              </a:rPr>
              <a:t>https://forum.arduino.cc/t/ascii-character-table/179647</a:t>
            </a:r>
            <a:endParaRPr lang="az-Latn-AZ" sz="1400"/>
          </a:p>
          <a:p>
            <a:endParaRPr lang="ru-RU" sz="1400"/>
          </a:p>
        </p:txBody>
      </p:sp>
      <p:pic>
        <p:nvPicPr>
          <p:cNvPr id="3" name="Picture 2">
            <a:extLst>
              <a:ext uri="{FF2B5EF4-FFF2-40B4-BE49-F238E27FC236}">
                <a16:creationId xmlns:a16="http://schemas.microsoft.com/office/drawing/2014/main" id="{C7C5F417-4469-6348-BCC7-3AB37CAF42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314311"/>
            <a:ext cx="12192000" cy="5543689"/>
          </a:xfrm>
          <a:prstGeom prst="rect">
            <a:avLst/>
          </a:prstGeom>
        </p:spPr>
      </p:pic>
    </p:spTree>
    <p:extLst>
      <p:ext uri="{BB962C8B-B14F-4D97-AF65-F5344CB8AC3E}">
        <p14:creationId xmlns:p14="http://schemas.microsoft.com/office/powerpoint/2010/main" val="232868116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954107"/>
          </a:xfrm>
          <a:prstGeom prst="rect">
            <a:avLst/>
          </a:prstGeom>
          <a:noFill/>
        </p:spPr>
        <p:txBody>
          <a:bodyPr wrap="square">
            <a:spAutoFit/>
          </a:bodyPr>
          <a:lstStyle/>
          <a:p>
            <a:r>
              <a:rPr lang="az-Latn-AZ" sz="1400"/>
              <a:t>Məsələn dəyəri LED adlı dəyişkənə qoyduq. </a:t>
            </a:r>
          </a:p>
          <a:p>
            <a:endParaRPr lang="az-Latn-AZ" sz="1400"/>
          </a:p>
          <a:p>
            <a:r>
              <a:rPr lang="az-Latn-AZ" sz="1400"/>
              <a:t>Kodlar yuxarıdan aşağı oxunduğu üçün 12 sətrə qədər 13 dəyəri istifadə edildi.  Son sətrdə isə</a:t>
            </a:r>
          </a:p>
          <a:p>
            <a:r>
              <a:rPr lang="az-Latn-AZ" sz="1400"/>
              <a:t>LED dəyişkəninin dəyəri 3 olaraq dəyişdirildi və 13 cü led artıq yanmır.</a:t>
            </a:r>
            <a:endParaRPr lang="ru-RU" sz="1400"/>
          </a:p>
        </p:txBody>
      </p:sp>
      <p:pic>
        <p:nvPicPr>
          <p:cNvPr id="3" name="Picture 2">
            <a:extLst>
              <a:ext uri="{FF2B5EF4-FFF2-40B4-BE49-F238E27FC236}">
                <a16:creationId xmlns:a16="http://schemas.microsoft.com/office/drawing/2014/main" id="{982740A5-665B-7ABD-3E03-7275741AF1D1}"/>
              </a:ext>
            </a:extLst>
          </p:cNvPr>
          <p:cNvPicPr>
            <a:picLocks noChangeAspect="1"/>
          </p:cNvPicPr>
          <p:nvPr/>
        </p:nvPicPr>
        <p:blipFill>
          <a:blip r:embed="rId2"/>
          <a:stretch>
            <a:fillRect/>
          </a:stretch>
        </p:blipFill>
        <p:spPr>
          <a:xfrm>
            <a:off x="8762703" y="0"/>
            <a:ext cx="3429297" cy="3711262"/>
          </a:xfrm>
          <a:prstGeom prst="rect">
            <a:avLst/>
          </a:prstGeom>
        </p:spPr>
      </p:pic>
    </p:spTree>
    <p:extLst>
      <p:ext uri="{BB962C8B-B14F-4D97-AF65-F5344CB8AC3E}">
        <p14:creationId xmlns:p14="http://schemas.microsoft.com/office/powerpoint/2010/main" val="373111774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6015084" cy="4401205"/>
          </a:xfrm>
          <a:prstGeom prst="rect">
            <a:avLst/>
          </a:prstGeom>
          <a:noFill/>
        </p:spPr>
        <p:txBody>
          <a:bodyPr wrap="square">
            <a:spAutoFit/>
          </a:bodyPr>
          <a:lstStyle/>
          <a:p>
            <a:r>
              <a:rPr lang="en-US" sz="1400"/>
              <a:t>C-də Arifmetik Operatorlar:</a:t>
            </a:r>
          </a:p>
          <a:p>
            <a:endParaRPr lang="en-US" sz="1400"/>
          </a:p>
          <a:p>
            <a:endParaRPr lang="en-US" sz="1400"/>
          </a:p>
          <a:p>
            <a:endParaRPr lang="en-US" sz="1400"/>
          </a:p>
          <a:p>
            <a:endParaRPr lang="en-US" sz="1400"/>
          </a:p>
          <a:p>
            <a:endParaRPr lang="en-US" sz="1400"/>
          </a:p>
          <a:p>
            <a:endParaRPr lang="en-US" sz="1400"/>
          </a:p>
          <a:p>
            <a:endParaRPr lang="en-US" sz="1400"/>
          </a:p>
          <a:p>
            <a:endParaRPr lang="en-US" sz="1400"/>
          </a:p>
          <a:p>
            <a:endParaRPr lang="en-US" sz="1400"/>
          </a:p>
          <a:p>
            <a:endParaRPr lang="en-US" sz="1400"/>
          </a:p>
          <a:p>
            <a:endParaRPr lang="en-US" sz="1400"/>
          </a:p>
          <a:p>
            <a:endParaRPr lang="en-US" sz="1400"/>
          </a:p>
          <a:p>
            <a:endParaRPr lang="en-US" sz="1400"/>
          </a:p>
          <a:p>
            <a:endParaRPr lang="en-US" sz="1400"/>
          </a:p>
          <a:p>
            <a:pPr marL="285750" indent="-285750">
              <a:buFont typeface="Arial" panose="020B0604020202020204" pitchFamily="34" charset="0"/>
              <a:buChar char="•"/>
            </a:pPr>
            <a:r>
              <a:rPr lang="en-US" sz="1400" b="1">
                <a:solidFill>
                  <a:srgbClr val="FF0000"/>
                </a:solidFill>
              </a:rPr>
              <a:t>/</a:t>
            </a:r>
            <a:r>
              <a:rPr lang="en-US" sz="1400"/>
              <a:t> operatoru tam ədədlərdə tam hissəni qaytarır, ondalıq üçün float istifadə etmək lazımdır.</a:t>
            </a:r>
            <a:br>
              <a:rPr lang="en-US" sz="1400"/>
            </a:br>
            <a:endParaRPr lang="en-US" sz="1400"/>
          </a:p>
          <a:p>
            <a:pPr marL="285750" indent="-285750">
              <a:buFont typeface="Arial" panose="020B0604020202020204" pitchFamily="34" charset="0"/>
              <a:buChar char="•"/>
            </a:pPr>
            <a:r>
              <a:rPr lang="en-US" sz="1400" b="1">
                <a:solidFill>
                  <a:srgbClr val="FF0000"/>
                </a:solidFill>
              </a:rPr>
              <a:t>%</a:t>
            </a:r>
            <a:r>
              <a:rPr lang="en-US" sz="1400"/>
              <a:t> operatoru yalnız tam ədədlər üçün işləyir.</a:t>
            </a:r>
          </a:p>
          <a:p>
            <a:endParaRPr lang="en-US" sz="1400"/>
          </a:p>
        </p:txBody>
      </p:sp>
      <p:graphicFrame>
        <p:nvGraphicFramePr>
          <p:cNvPr id="2" name="Table 1">
            <a:extLst>
              <a:ext uri="{FF2B5EF4-FFF2-40B4-BE49-F238E27FC236}">
                <a16:creationId xmlns:a16="http://schemas.microsoft.com/office/drawing/2014/main" id="{3F5301BE-F259-7F3A-B1F7-EB4B6EFF8656}"/>
              </a:ext>
            </a:extLst>
          </p:cNvPr>
          <p:cNvGraphicFramePr>
            <a:graphicFrameLocks noGrp="1"/>
          </p:cNvGraphicFramePr>
          <p:nvPr>
            <p:extLst>
              <p:ext uri="{D42A27DB-BD31-4B8C-83A1-F6EECF244321}">
                <p14:modId xmlns:p14="http://schemas.microsoft.com/office/powerpoint/2010/main" val="3093985034"/>
              </p:ext>
            </p:extLst>
          </p:nvPr>
        </p:nvGraphicFramePr>
        <p:xfrm>
          <a:off x="98898" y="377741"/>
          <a:ext cx="5257800" cy="2651760"/>
        </p:xfrm>
        <a:graphic>
          <a:graphicData uri="http://schemas.openxmlformats.org/drawingml/2006/table">
            <a:tbl>
              <a:tblPr/>
              <a:tblGrid>
                <a:gridCol w="941962">
                  <a:extLst>
                    <a:ext uri="{9D8B030D-6E8A-4147-A177-3AD203B41FA5}">
                      <a16:colId xmlns:a16="http://schemas.microsoft.com/office/drawing/2014/main" val="2091329147"/>
                    </a:ext>
                  </a:extLst>
                </a:gridCol>
                <a:gridCol w="1128408">
                  <a:extLst>
                    <a:ext uri="{9D8B030D-6E8A-4147-A177-3AD203B41FA5}">
                      <a16:colId xmlns:a16="http://schemas.microsoft.com/office/drawing/2014/main" val="3364907274"/>
                    </a:ext>
                  </a:extLst>
                </a:gridCol>
                <a:gridCol w="3187430">
                  <a:extLst>
                    <a:ext uri="{9D8B030D-6E8A-4147-A177-3AD203B41FA5}">
                      <a16:colId xmlns:a16="http://schemas.microsoft.com/office/drawing/2014/main" val="3020620368"/>
                    </a:ext>
                  </a:extLst>
                </a:gridCol>
              </a:tblGrid>
              <a:tr h="0">
                <a:tc>
                  <a:txBody>
                    <a:bodyPr/>
                    <a:lstStyle/>
                    <a:p>
                      <a:r>
                        <a:rPr lang="en-US" sz="1400" b="1"/>
                        <a:t>Operator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r>
                        <a:rPr lang="en-US" sz="1400" b="1"/>
                        <a:t>Funksiya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r>
                        <a:rPr lang="en-US" sz="1400" b="1"/>
                        <a:t>İzah</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1225149974"/>
                  </a:ext>
                </a:extLst>
              </a:tr>
              <a:tr h="0">
                <a:tc>
                  <a:txBody>
                    <a:bodyPr/>
                    <a:lstStyle/>
                    <a:p>
                      <a:r>
                        <a:rPr lang="ru-RU" sz="1400"/>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a:t>Toplama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a:t>İki ədədin cəmini hesablayır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35678545"/>
                  </a:ext>
                </a:extLst>
              </a:tr>
              <a:tr h="0">
                <a:tc>
                  <a:txBody>
                    <a:bodyPr/>
                    <a:lstStyle/>
                    <a:p>
                      <a:r>
                        <a:rPr lang="ru-RU" sz="1400"/>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a:t>Çıxma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a:t>İki ədədin fərqini hesablayır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7563066"/>
                  </a:ext>
                </a:extLst>
              </a:tr>
              <a:tr h="0">
                <a:tc>
                  <a:txBody>
                    <a:bodyPr/>
                    <a:lstStyle/>
                    <a:p>
                      <a:r>
                        <a:rPr lang="ru-RU" sz="1400"/>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a:t>Vurma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a:t>İki ədədin hasilini hesablayır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69377927"/>
                  </a:ext>
                </a:extLst>
              </a:tr>
              <a:tr h="0">
                <a:tc>
                  <a:txBody>
                    <a:bodyPr/>
                    <a:lstStyle/>
                    <a:p>
                      <a:r>
                        <a:rPr lang="ru-RU" sz="1400"/>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a:t>Bölmə</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a:t>İki ədədin bölməsini hesablayır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32432609"/>
                  </a:ext>
                </a:extLst>
              </a:tr>
              <a:tr h="0">
                <a:tc>
                  <a:txBody>
                    <a:bodyPr/>
                    <a:lstStyle/>
                    <a:p>
                      <a:r>
                        <a:rPr lang="ru-RU" sz="1400"/>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a:t>Modulus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a:t>İki ədədin qalıq hissəsini verir (tam ədədlər üçün)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37422069"/>
                  </a:ext>
                </a:extLst>
              </a:tr>
              <a:tr h="0">
                <a:tc>
                  <a:txBody>
                    <a:bodyPr/>
                    <a:lstStyle/>
                    <a:p>
                      <a:r>
                        <a:rPr lang="ru-RU" sz="1400"/>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a:t>Artırma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a:t>Dəyişəni 1 vahid artırır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97725847"/>
                  </a:ext>
                </a:extLst>
              </a:tr>
              <a:tr h="0">
                <a:tc>
                  <a:txBody>
                    <a:bodyPr/>
                    <a:lstStyle/>
                    <a:p>
                      <a:r>
                        <a:rPr lang="ru-RU" sz="1400"/>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a:t>Azaltma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a:t>Dəyişəni 1 vahid azaldır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28664214"/>
                  </a:ext>
                </a:extLst>
              </a:tr>
            </a:tbl>
          </a:graphicData>
        </a:graphic>
      </p:graphicFrame>
      <p:pic>
        <p:nvPicPr>
          <p:cNvPr id="4" name="Picture 3">
            <a:extLst>
              <a:ext uri="{FF2B5EF4-FFF2-40B4-BE49-F238E27FC236}">
                <a16:creationId xmlns:a16="http://schemas.microsoft.com/office/drawing/2014/main" id="{62915711-E92F-792C-415C-8A81A214F64E}"/>
              </a:ext>
            </a:extLst>
          </p:cNvPr>
          <p:cNvPicPr>
            <a:picLocks noChangeAspect="1"/>
          </p:cNvPicPr>
          <p:nvPr/>
        </p:nvPicPr>
        <p:blipFill>
          <a:blip r:embed="rId2"/>
          <a:stretch>
            <a:fillRect/>
          </a:stretch>
        </p:blipFill>
        <p:spPr>
          <a:xfrm>
            <a:off x="6016706" y="0"/>
            <a:ext cx="6173672" cy="6858000"/>
          </a:xfrm>
          <a:prstGeom prst="rect">
            <a:avLst/>
          </a:prstGeom>
        </p:spPr>
      </p:pic>
      <p:pic>
        <p:nvPicPr>
          <p:cNvPr id="7" name="Picture 6">
            <a:extLst>
              <a:ext uri="{FF2B5EF4-FFF2-40B4-BE49-F238E27FC236}">
                <a16:creationId xmlns:a16="http://schemas.microsoft.com/office/drawing/2014/main" id="{A178D0FB-0716-25E5-D58C-35FC6E3DDAD4}"/>
              </a:ext>
            </a:extLst>
          </p:cNvPr>
          <p:cNvPicPr>
            <a:picLocks noChangeAspect="1"/>
          </p:cNvPicPr>
          <p:nvPr/>
        </p:nvPicPr>
        <p:blipFill>
          <a:blip r:embed="rId3"/>
          <a:stretch>
            <a:fillRect/>
          </a:stretch>
        </p:blipFill>
        <p:spPr>
          <a:xfrm>
            <a:off x="0" y="4433557"/>
            <a:ext cx="2352072" cy="2424443"/>
          </a:xfrm>
          <a:prstGeom prst="rect">
            <a:avLst/>
          </a:prstGeom>
        </p:spPr>
      </p:pic>
    </p:spTree>
    <p:extLst>
      <p:ext uri="{BB962C8B-B14F-4D97-AF65-F5344CB8AC3E}">
        <p14:creationId xmlns:p14="http://schemas.microsoft.com/office/powerpoint/2010/main" val="382691317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0345663" cy="2893100"/>
          </a:xfrm>
          <a:prstGeom prst="rect">
            <a:avLst/>
          </a:prstGeom>
          <a:noFill/>
        </p:spPr>
        <p:txBody>
          <a:bodyPr wrap="square">
            <a:spAutoFit/>
          </a:bodyPr>
          <a:lstStyle/>
          <a:p>
            <a:r>
              <a:rPr lang="en-US" sz="1400"/>
              <a:t>Indi </a:t>
            </a:r>
            <a:r>
              <a:rPr lang="az-Latn-AZ" sz="1400"/>
              <a:t>eyni kodları Ar</a:t>
            </a:r>
            <a:r>
              <a:rPr lang="en-US" sz="1400"/>
              <a:t>duino üçün uyğunlaşdırıb, bütün arifmetik operatorların Serial Monitor-da necə işlədiyini göstərək.</a:t>
            </a:r>
            <a:endParaRPr lang="az-Latn-AZ" sz="1400"/>
          </a:p>
          <a:p>
            <a:endParaRPr lang="az-Latn-AZ" sz="1400"/>
          </a:p>
          <a:p>
            <a:endParaRPr lang="az-Latn-AZ" sz="1400"/>
          </a:p>
          <a:p>
            <a:r>
              <a:rPr lang="en-US" sz="1400" b="1"/>
              <a:t>Qısa üsul</a:t>
            </a:r>
            <a:r>
              <a:rPr lang="en-US" sz="1400"/>
              <a:t>: </a:t>
            </a:r>
            <a:r>
              <a:rPr lang="az-Latn-AZ" sz="1400"/>
              <a:t>Əgər </a:t>
            </a:r>
            <a:r>
              <a:rPr lang="en-US" sz="1400"/>
              <a:t>Serial.printf</a:t>
            </a:r>
            <a:r>
              <a:rPr lang="az-Latn-AZ" sz="1400"/>
              <a:t>,</a:t>
            </a:r>
            <a:r>
              <a:rPr lang="en-US" sz="1400"/>
              <a:t> ESP32/Arduino IDE-də dəstəklənirsə</a:t>
            </a:r>
            <a:r>
              <a:rPr lang="az-Latn-AZ" sz="1400"/>
              <a:t> bütün Serial.print-ləri bir sətirdə yazmaq olar. </a:t>
            </a:r>
          </a:p>
          <a:p>
            <a:endParaRPr lang="az-Latn-AZ" sz="1400"/>
          </a:p>
          <a:p>
            <a:endParaRPr lang="az-Latn-AZ" sz="1400"/>
          </a:p>
          <a:p>
            <a:endParaRPr lang="az-Latn-AZ" sz="1400"/>
          </a:p>
          <a:p>
            <a:endParaRPr lang="az-Latn-AZ" sz="1400"/>
          </a:p>
          <a:p>
            <a:endParaRPr lang="az-Latn-AZ" sz="1400"/>
          </a:p>
          <a:p>
            <a:endParaRPr lang="az-Latn-AZ" sz="1400"/>
          </a:p>
          <a:p>
            <a:endParaRPr lang="az-Latn-AZ" sz="1400"/>
          </a:p>
          <a:p>
            <a:r>
              <a:rPr lang="en-US" sz="1400"/>
              <a:t>Arduino UNO-da standart printf yoxdur amma helper funksiyası yazmaq olar</a:t>
            </a:r>
            <a:r>
              <a:rPr lang="az-Latn-AZ" sz="1400"/>
              <a:t>. Sadəcə bu kodu başa düşmək yeni başlayanlar üçün çox çətin olacaqdır. Onun üçün kodu burada yazıram siz isə baxın keçin</a:t>
            </a:r>
            <a:r>
              <a:rPr lang="en-US" sz="1400"/>
              <a:t>:</a:t>
            </a:r>
            <a:endParaRPr lang="ru-RU" sz="1400"/>
          </a:p>
        </p:txBody>
      </p:sp>
      <p:pic>
        <p:nvPicPr>
          <p:cNvPr id="3" name="Picture 2">
            <a:extLst>
              <a:ext uri="{FF2B5EF4-FFF2-40B4-BE49-F238E27FC236}">
                <a16:creationId xmlns:a16="http://schemas.microsoft.com/office/drawing/2014/main" id="{4EE3C31B-40D6-C83C-0FA7-C542ACCA9788}"/>
              </a:ext>
            </a:extLst>
          </p:cNvPr>
          <p:cNvPicPr>
            <a:picLocks noChangeAspect="1"/>
          </p:cNvPicPr>
          <p:nvPr/>
        </p:nvPicPr>
        <p:blipFill>
          <a:blip r:embed="rId2"/>
          <a:stretch>
            <a:fillRect/>
          </a:stretch>
        </p:blipFill>
        <p:spPr>
          <a:xfrm>
            <a:off x="10347285" y="0"/>
            <a:ext cx="1844715" cy="6858000"/>
          </a:xfrm>
          <a:prstGeom prst="rect">
            <a:avLst/>
          </a:prstGeom>
        </p:spPr>
      </p:pic>
      <p:pic>
        <p:nvPicPr>
          <p:cNvPr id="6" name="Picture 5">
            <a:extLst>
              <a:ext uri="{FF2B5EF4-FFF2-40B4-BE49-F238E27FC236}">
                <a16:creationId xmlns:a16="http://schemas.microsoft.com/office/drawing/2014/main" id="{0BD09CD0-7970-7FCE-8E03-8267F0C754F8}"/>
              </a:ext>
            </a:extLst>
          </p:cNvPr>
          <p:cNvPicPr>
            <a:picLocks noChangeAspect="1"/>
          </p:cNvPicPr>
          <p:nvPr/>
        </p:nvPicPr>
        <p:blipFill>
          <a:blip r:embed="rId3"/>
          <a:stretch>
            <a:fillRect/>
          </a:stretch>
        </p:blipFill>
        <p:spPr>
          <a:xfrm>
            <a:off x="0" y="954107"/>
            <a:ext cx="3436918" cy="1028789"/>
          </a:xfrm>
          <a:prstGeom prst="rect">
            <a:avLst/>
          </a:prstGeom>
        </p:spPr>
      </p:pic>
      <p:pic>
        <p:nvPicPr>
          <p:cNvPr id="8" name="Picture 7">
            <a:extLst>
              <a:ext uri="{FF2B5EF4-FFF2-40B4-BE49-F238E27FC236}">
                <a16:creationId xmlns:a16="http://schemas.microsoft.com/office/drawing/2014/main" id="{6CEE0840-17A7-BF8C-EFF3-3A705D56290B}"/>
              </a:ext>
            </a:extLst>
          </p:cNvPr>
          <p:cNvPicPr>
            <a:picLocks noChangeAspect="1"/>
          </p:cNvPicPr>
          <p:nvPr/>
        </p:nvPicPr>
        <p:blipFill>
          <a:blip r:embed="rId4"/>
          <a:stretch>
            <a:fillRect/>
          </a:stretch>
        </p:blipFill>
        <p:spPr>
          <a:xfrm>
            <a:off x="0" y="2937003"/>
            <a:ext cx="3596952" cy="2270957"/>
          </a:xfrm>
          <a:prstGeom prst="rect">
            <a:avLst/>
          </a:prstGeom>
        </p:spPr>
      </p:pic>
    </p:spTree>
    <p:extLst>
      <p:ext uri="{BB962C8B-B14F-4D97-AF65-F5344CB8AC3E}">
        <p14:creationId xmlns:p14="http://schemas.microsoft.com/office/powerpoint/2010/main" val="327048189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8587900" cy="6771084"/>
          </a:xfrm>
          <a:prstGeom prst="rect">
            <a:avLst/>
          </a:prstGeom>
          <a:noFill/>
        </p:spPr>
        <p:txBody>
          <a:bodyPr wrap="square">
            <a:spAutoFit/>
          </a:bodyPr>
          <a:lstStyle/>
          <a:p>
            <a:r>
              <a:rPr lang="az-Latn-AZ" sz="1400"/>
              <a:t>Qisaltma operatorlari. </a:t>
            </a:r>
          </a:p>
          <a:p>
            <a:endParaRPr lang="az-Latn-AZ" sz="1400"/>
          </a:p>
          <a:p>
            <a:r>
              <a:rPr lang="az-Latn-AZ" sz="1400"/>
              <a:t>Qısaltma operatorları mövcud dəyişənin dəyərini yeniləmək üçün istifadə olunur və uzun yazılışın qısa formasıdır.</a:t>
            </a:r>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r>
              <a:rPr lang="en-US" sz="1400"/>
              <a:t>Vacib məqamlar (yadda saxla)</a:t>
            </a:r>
          </a:p>
          <a:p>
            <a:pPr marL="742950" lvl="1" indent="-285750">
              <a:buFont typeface="Arial" panose="020B0604020202020204" pitchFamily="34" charset="0"/>
              <a:buChar char="•"/>
            </a:pPr>
            <a:r>
              <a:rPr lang="en-US" sz="1400"/>
              <a:t>a += b → daha sürətli və oxunaqlıdır</a:t>
            </a:r>
          </a:p>
          <a:p>
            <a:pPr marL="742950" lvl="1" indent="-285750">
              <a:buFont typeface="Arial" panose="020B0604020202020204" pitchFamily="34" charset="0"/>
              <a:buChar char="•"/>
            </a:pPr>
            <a:r>
              <a:rPr lang="en-US" sz="1400"/>
              <a:t>a++ və ++a fərqlidir:</a:t>
            </a:r>
          </a:p>
          <a:p>
            <a:pPr marL="742950" lvl="1" indent="-285750">
              <a:buFont typeface="Arial" panose="020B0604020202020204" pitchFamily="34" charset="0"/>
              <a:buChar char="•"/>
            </a:pPr>
            <a:r>
              <a:rPr lang="en-US" sz="1400"/>
              <a:t>a++ → əvvəl istifadə olunur, sonra artırılır</a:t>
            </a:r>
          </a:p>
          <a:p>
            <a:pPr marL="742950" lvl="1" indent="-285750">
              <a:buFont typeface="Arial" panose="020B0604020202020204" pitchFamily="34" charset="0"/>
              <a:buChar char="•"/>
            </a:pPr>
            <a:r>
              <a:rPr lang="en-US" sz="1400"/>
              <a:t>++a → əvvəl artırılır, sonra istifadə olunur</a:t>
            </a:r>
          </a:p>
          <a:p>
            <a:pPr marL="742950" lvl="1" indent="-285750">
              <a:buFont typeface="Arial" panose="020B0604020202020204" pitchFamily="34" charset="0"/>
              <a:buChar char="•"/>
            </a:pPr>
            <a:r>
              <a:rPr lang="en-US" sz="1400"/>
              <a:t>Qısaltma operatorları embedded sistemlərdə çox istifadə olunur</a:t>
            </a:r>
            <a:endParaRPr lang="az-Latn-AZ" sz="1400"/>
          </a:p>
          <a:p>
            <a:endParaRPr lang="ru-RU" sz="1400"/>
          </a:p>
        </p:txBody>
      </p:sp>
      <p:pic>
        <p:nvPicPr>
          <p:cNvPr id="10" name="Picture 9">
            <a:extLst>
              <a:ext uri="{FF2B5EF4-FFF2-40B4-BE49-F238E27FC236}">
                <a16:creationId xmlns:a16="http://schemas.microsoft.com/office/drawing/2014/main" id="{3A4E2704-DC6A-01A3-3583-EA515B32FA59}"/>
              </a:ext>
            </a:extLst>
          </p:cNvPr>
          <p:cNvPicPr>
            <a:picLocks noChangeAspect="1"/>
          </p:cNvPicPr>
          <p:nvPr/>
        </p:nvPicPr>
        <p:blipFill>
          <a:blip r:embed="rId2"/>
          <a:stretch>
            <a:fillRect/>
          </a:stretch>
        </p:blipFill>
        <p:spPr>
          <a:xfrm>
            <a:off x="6010424" y="1905099"/>
            <a:ext cx="2913084" cy="2315183"/>
          </a:xfrm>
          <a:prstGeom prst="rect">
            <a:avLst/>
          </a:prstGeom>
        </p:spPr>
      </p:pic>
      <p:graphicFrame>
        <p:nvGraphicFramePr>
          <p:cNvPr id="2" name="Table 1">
            <a:extLst>
              <a:ext uri="{FF2B5EF4-FFF2-40B4-BE49-F238E27FC236}">
                <a16:creationId xmlns:a16="http://schemas.microsoft.com/office/drawing/2014/main" id="{6F7D0183-C3FA-379E-388C-679A39BF1E02}"/>
              </a:ext>
            </a:extLst>
          </p:cNvPr>
          <p:cNvGraphicFramePr>
            <a:graphicFrameLocks noGrp="1"/>
          </p:cNvGraphicFramePr>
          <p:nvPr>
            <p:extLst>
              <p:ext uri="{D42A27DB-BD31-4B8C-83A1-F6EECF244321}">
                <p14:modId xmlns:p14="http://schemas.microsoft.com/office/powerpoint/2010/main" val="2462903601"/>
              </p:ext>
            </p:extLst>
          </p:nvPr>
        </p:nvGraphicFramePr>
        <p:xfrm>
          <a:off x="0" y="1168205"/>
          <a:ext cx="3889444" cy="2194560"/>
        </p:xfrm>
        <a:graphic>
          <a:graphicData uri="http://schemas.openxmlformats.org/drawingml/2006/table">
            <a:tbl>
              <a:tblPr/>
              <a:tblGrid>
                <a:gridCol w="1944722">
                  <a:extLst>
                    <a:ext uri="{9D8B030D-6E8A-4147-A177-3AD203B41FA5}">
                      <a16:colId xmlns:a16="http://schemas.microsoft.com/office/drawing/2014/main" val="3034524618"/>
                    </a:ext>
                  </a:extLst>
                </a:gridCol>
                <a:gridCol w="1944722">
                  <a:extLst>
                    <a:ext uri="{9D8B030D-6E8A-4147-A177-3AD203B41FA5}">
                      <a16:colId xmlns:a16="http://schemas.microsoft.com/office/drawing/2014/main" val="1603358214"/>
                    </a:ext>
                  </a:extLst>
                </a:gridCol>
              </a:tblGrid>
              <a:tr h="213861">
                <a:tc>
                  <a:txBody>
                    <a:bodyPr/>
                    <a:lstStyle/>
                    <a:p>
                      <a:r>
                        <a:rPr lang="en-US"/>
                        <a:t>Operator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Uzun forması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32335128"/>
                  </a:ext>
                </a:extLst>
              </a:tr>
              <a:tr h="213861">
                <a:tc>
                  <a:txBody>
                    <a:bodyPr/>
                    <a:lstStyle/>
                    <a:p>
                      <a:r>
                        <a:rPr lang="ru-RU"/>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a = a + b</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1724462"/>
                  </a:ext>
                </a:extLst>
              </a:tr>
              <a:tr h="213861">
                <a:tc>
                  <a:txBody>
                    <a:bodyPr/>
                    <a:lstStyle/>
                    <a:p>
                      <a:r>
                        <a:rPr lang="ru-RU"/>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a = a - b</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57437426"/>
                  </a:ext>
                </a:extLst>
              </a:tr>
              <a:tr h="213861">
                <a:tc>
                  <a:txBody>
                    <a:bodyPr/>
                    <a:lstStyle/>
                    <a:p>
                      <a:r>
                        <a:rPr lang="ru-RU"/>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a = a * b</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31849509"/>
                  </a:ext>
                </a:extLst>
              </a:tr>
              <a:tr h="213861">
                <a:tc>
                  <a:txBody>
                    <a:bodyPr/>
                    <a:lstStyle/>
                    <a:p>
                      <a:r>
                        <a:rPr lang="ru-RU"/>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a = a / b</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7212769"/>
                  </a:ext>
                </a:extLst>
              </a:tr>
              <a:tr h="213861">
                <a:tc>
                  <a:txBody>
                    <a:bodyPr/>
                    <a:lstStyle/>
                    <a:p>
                      <a:r>
                        <a:rPr lang="ru-RU"/>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a = a % b</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23556114"/>
                  </a:ext>
                </a:extLst>
              </a:tr>
            </a:tbl>
          </a:graphicData>
        </a:graphic>
      </p:graphicFrame>
      <p:graphicFrame>
        <p:nvGraphicFramePr>
          <p:cNvPr id="3" name="Table 2">
            <a:extLst>
              <a:ext uri="{FF2B5EF4-FFF2-40B4-BE49-F238E27FC236}">
                <a16:creationId xmlns:a16="http://schemas.microsoft.com/office/drawing/2014/main" id="{C014DB2E-A202-D9C4-937E-DD26E3D0519C}"/>
              </a:ext>
            </a:extLst>
          </p:cNvPr>
          <p:cNvGraphicFramePr>
            <a:graphicFrameLocks noGrp="1"/>
          </p:cNvGraphicFramePr>
          <p:nvPr>
            <p:extLst>
              <p:ext uri="{D42A27DB-BD31-4B8C-83A1-F6EECF244321}">
                <p14:modId xmlns:p14="http://schemas.microsoft.com/office/powerpoint/2010/main" val="3006777932"/>
              </p:ext>
            </p:extLst>
          </p:nvPr>
        </p:nvGraphicFramePr>
        <p:xfrm>
          <a:off x="0" y="3793122"/>
          <a:ext cx="3889444" cy="1097280"/>
        </p:xfrm>
        <a:graphic>
          <a:graphicData uri="http://schemas.openxmlformats.org/drawingml/2006/table">
            <a:tbl>
              <a:tblPr/>
              <a:tblGrid>
                <a:gridCol w="1944722">
                  <a:extLst>
                    <a:ext uri="{9D8B030D-6E8A-4147-A177-3AD203B41FA5}">
                      <a16:colId xmlns:a16="http://schemas.microsoft.com/office/drawing/2014/main" val="396731856"/>
                    </a:ext>
                  </a:extLst>
                </a:gridCol>
                <a:gridCol w="1944722">
                  <a:extLst>
                    <a:ext uri="{9D8B030D-6E8A-4147-A177-3AD203B41FA5}">
                      <a16:colId xmlns:a16="http://schemas.microsoft.com/office/drawing/2014/main" val="1396047455"/>
                    </a:ext>
                  </a:extLst>
                </a:gridCol>
              </a:tblGrid>
              <a:tr h="0">
                <a:tc>
                  <a:txBody>
                    <a:bodyPr/>
                    <a:lstStyle/>
                    <a:p>
                      <a:r>
                        <a:rPr lang="en-US"/>
                        <a:t>Operator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Mənası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14377377"/>
                  </a:ext>
                </a:extLst>
              </a:tr>
              <a:tr h="0">
                <a:tc>
                  <a:txBody>
                    <a:bodyPr/>
                    <a:lstStyle/>
                    <a:p>
                      <a:r>
                        <a:rPr lang="ru-RU"/>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dəyəri 1 artırır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74345776"/>
                  </a:ext>
                </a:extLst>
              </a:tr>
              <a:tr h="0">
                <a:tc>
                  <a:txBody>
                    <a:bodyPr/>
                    <a:lstStyle/>
                    <a:p>
                      <a:r>
                        <a:rPr lang="ru-RU"/>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dəyəri 1 azaldır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69729373"/>
                  </a:ext>
                </a:extLst>
              </a:tr>
            </a:tbl>
          </a:graphicData>
        </a:graphic>
      </p:graphicFrame>
      <p:pic>
        <p:nvPicPr>
          <p:cNvPr id="6" name="Picture 5">
            <a:extLst>
              <a:ext uri="{FF2B5EF4-FFF2-40B4-BE49-F238E27FC236}">
                <a16:creationId xmlns:a16="http://schemas.microsoft.com/office/drawing/2014/main" id="{FF1AE55A-3B44-9B8F-76D2-3A150B7107DF}"/>
              </a:ext>
            </a:extLst>
          </p:cNvPr>
          <p:cNvPicPr>
            <a:picLocks noChangeAspect="1"/>
          </p:cNvPicPr>
          <p:nvPr/>
        </p:nvPicPr>
        <p:blipFill>
          <a:blip r:embed="rId3"/>
          <a:stretch>
            <a:fillRect/>
          </a:stretch>
        </p:blipFill>
        <p:spPr>
          <a:xfrm>
            <a:off x="9095363" y="-1"/>
            <a:ext cx="3095016" cy="6934403"/>
          </a:xfrm>
          <a:prstGeom prst="rect">
            <a:avLst/>
          </a:prstGeom>
        </p:spPr>
      </p:pic>
      <p:pic>
        <p:nvPicPr>
          <p:cNvPr id="8" name="Picture 7">
            <a:extLst>
              <a:ext uri="{FF2B5EF4-FFF2-40B4-BE49-F238E27FC236}">
                <a16:creationId xmlns:a16="http://schemas.microsoft.com/office/drawing/2014/main" id="{60FDC621-A82F-9D4B-A262-780ACB457EF5}"/>
              </a:ext>
            </a:extLst>
          </p:cNvPr>
          <p:cNvPicPr>
            <a:picLocks noChangeAspect="1"/>
          </p:cNvPicPr>
          <p:nvPr/>
        </p:nvPicPr>
        <p:blipFill>
          <a:blip r:embed="rId4"/>
          <a:stretch>
            <a:fillRect/>
          </a:stretch>
        </p:blipFill>
        <p:spPr>
          <a:xfrm>
            <a:off x="7282592" y="4522641"/>
            <a:ext cx="1722164" cy="2335359"/>
          </a:xfrm>
          <a:prstGeom prst="rect">
            <a:avLst/>
          </a:prstGeom>
        </p:spPr>
      </p:pic>
    </p:spTree>
    <p:extLst>
      <p:ext uri="{BB962C8B-B14F-4D97-AF65-F5344CB8AC3E}">
        <p14:creationId xmlns:p14="http://schemas.microsoft.com/office/powerpoint/2010/main" val="284769063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9083839" cy="5370701"/>
          </a:xfrm>
          <a:prstGeom prst="rect">
            <a:avLst/>
          </a:prstGeom>
          <a:noFill/>
        </p:spPr>
        <p:txBody>
          <a:bodyPr wrap="square">
            <a:spAutoFit/>
          </a:bodyPr>
          <a:lstStyle/>
          <a:p>
            <a:r>
              <a:rPr lang="en-US" sz="1400"/>
              <a:t>Müqayisə operatorları iki dəyəri qarşılaşdırır və nəticə olaraq 1 (true) və ya 0 (false) qaytarır. Bu operatorlar əsasən if, while, for kimi şərt strukturlarında istifadə olunur.</a:t>
            </a:r>
          </a:p>
          <a:p>
            <a:endParaRPr lang="en-US" sz="1400"/>
          </a:p>
          <a:p>
            <a:r>
              <a:rPr lang="en-US" sz="1400"/>
              <a:t>Operatorlar və mənaları</a:t>
            </a:r>
          </a:p>
          <a:p>
            <a:pPr marL="742950" lvl="1" indent="-285750">
              <a:lnSpc>
                <a:spcPct val="150000"/>
              </a:lnSpc>
              <a:buFont typeface="Wingdings" panose="05000000000000000000" pitchFamily="2" charset="2"/>
              <a:buChar char="§"/>
            </a:pPr>
            <a:r>
              <a:rPr lang="en-US" sz="1400"/>
              <a:t>== → bərabərdir</a:t>
            </a:r>
          </a:p>
          <a:p>
            <a:pPr marL="742950" lvl="1" indent="-285750">
              <a:lnSpc>
                <a:spcPct val="150000"/>
              </a:lnSpc>
              <a:buFont typeface="Wingdings" panose="05000000000000000000" pitchFamily="2" charset="2"/>
              <a:buChar char="§"/>
            </a:pPr>
            <a:r>
              <a:rPr lang="en-US" sz="1400"/>
              <a:t>!= → bərabər deyil</a:t>
            </a:r>
          </a:p>
          <a:p>
            <a:pPr marL="742950" lvl="1" indent="-285750">
              <a:lnSpc>
                <a:spcPct val="150000"/>
              </a:lnSpc>
              <a:buFont typeface="Wingdings" panose="05000000000000000000" pitchFamily="2" charset="2"/>
              <a:buChar char="§"/>
            </a:pPr>
            <a:r>
              <a:rPr lang="en-US" sz="1400"/>
              <a:t>&gt; → böyükdür</a:t>
            </a:r>
          </a:p>
          <a:p>
            <a:pPr marL="742950" lvl="1" indent="-285750">
              <a:lnSpc>
                <a:spcPct val="150000"/>
              </a:lnSpc>
              <a:buFont typeface="Wingdings" panose="05000000000000000000" pitchFamily="2" charset="2"/>
              <a:buChar char="§"/>
            </a:pPr>
            <a:r>
              <a:rPr lang="en-US" sz="1400"/>
              <a:t>&lt; → kiçikdir</a:t>
            </a:r>
          </a:p>
          <a:p>
            <a:pPr marL="742950" lvl="1" indent="-285750">
              <a:lnSpc>
                <a:spcPct val="150000"/>
              </a:lnSpc>
              <a:buFont typeface="Wingdings" panose="05000000000000000000" pitchFamily="2" charset="2"/>
              <a:buChar char="§"/>
            </a:pPr>
            <a:r>
              <a:rPr lang="en-US" sz="1400"/>
              <a:t>&gt;= → böyük və ya bərabərdir</a:t>
            </a:r>
          </a:p>
          <a:p>
            <a:pPr marL="742950" lvl="1" indent="-285750">
              <a:lnSpc>
                <a:spcPct val="150000"/>
              </a:lnSpc>
              <a:buFont typeface="Wingdings" panose="05000000000000000000" pitchFamily="2" charset="2"/>
              <a:buChar char="§"/>
            </a:pPr>
            <a:r>
              <a:rPr lang="en-US" sz="1400"/>
              <a:t>&lt;= → kiçik və ya bərabərdir</a:t>
            </a:r>
          </a:p>
          <a:p>
            <a:endParaRPr lang="en-US" sz="1400"/>
          </a:p>
          <a:p>
            <a:endParaRPr lang="en-US" sz="1400"/>
          </a:p>
          <a:p>
            <a:r>
              <a:rPr lang="en-US" sz="1400"/>
              <a:t>Vacib məqam (çox önəmlidir)</a:t>
            </a:r>
          </a:p>
          <a:p>
            <a:pPr marL="742950" lvl="1" indent="-285750">
              <a:lnSpc>
                <a:spcPct val="150000"/>
              </a:lnSpc>
              <a:buFont typeface="Wingdings" panose="05000000000000000000" pitchFamily="2" charset="2"/>
              <a:buChar char="§"/>
            </a:pPr>
            <a:r>
              <a:rPr lang="en-US" sz="1400"/>
              <a:t>C dilində true = 1, false = 0</a:t>
            </a:r>
          </a:p>
          <a:p>
            <a:pPr marL="742950" lvl="1" indent="-285750">
              <a:lnSpc>
                <a:spcPct val="150000"/>
              </a:lnSpc>
              <a:buFont typeface="Wingdings" panose="05000000000000000000" pitchFamily="2" charset="2"/>
              <a:buChar char="§"/>
            </a:pPr>
            <a:r>
              <a:rPr lang="en-US" sz="1400"/>
              <a:t>= → dəyər mənimsətmədir</a:t>
            </a:r>
          </a:p>
          <a:p>
            <a:pPr marL="742950" lvl="1" indent="-285750">
              <a:lnSpc>
                <a:spcPct val="150000"/>
              </a:lnSpc>
              <a:buFont typeface="Wingdings" panose="05000000000000000000" pitchFamily="2" charset="2"/>
              <a:buChar char="§"/>
            </a:pPr>
            <a:r>
              <a:rPr lang="en-US" sz="1400"/>
              <a:t>== → müqayisədir</a:t>
            </a:r>
          </a:p>
          <a:p>
            <a:pPr marL="742950" lvl="1" indent="-285750">
              <a:lnSpc>
                <a:spcPct val="150000"/>
              </a:lnSpc>
              <a:buFont typeface="Wingdings" panose="05000000000000000000" pitchFamily="2" charset="2"/>
              <a:buChar char="§"/>
            </a:pPr>
            <a:r>
              <a:rPr lang="en-US" sz="1400"/>
              <a:t>20 &lt;= x &lt;= 30 C-də YANLIŞDIR</a:t>
            </a:r>
          </a:p>
          <a:p>
            <a:pPr marL="742950" lvl="1" indent="-285750">
              <a:lnSpc>
                <a:spcPct val="150000"/>
              </a:lnSpc>
              <a:buFont typeface="Wingdings" panose="05000000000000000000" pitchFamily="2" charset="2"/>
              <a:buChar char="§"/>
            </a:pPr>
            <a:r>
              <a:rPr lang="en-US" sz="1400"/>
              <a:t>Düzgün yazılış: x &gt;= 20 &amp;&amp; x &lt;= 30</a:t>
            </a:r>
          </a:p>
          <a:p>
            <a:endParaRPr lang="ru-RU" sz="1400"/>
          </a:p>
        </p:txBody>
      </p:sp>
      <p:pic>
        <p:nvPicPr>
          <p:cNvPr id="3" name="Picture 2">
            <a:extLst>
              <a:ext uri="{FF2B5EF4-FFF2-40B4-BE49-F238E27FC236}">
                <a16:creationId xmlns:a16="http://schemas.microsoft.com/office/drawing/2014/main" id="{D8D091E7-C217-622E-11DB-8479EB734BB6}"/>
              </a:ext>
            </a:extLst>
          </p:cNvPr>
          <p:cNvPicPr>
            <a:picLocks noChangeAspect="1"/>
          </p:cNvPicPr>
          <p:nvPr/>
        </p:nvPicPr>
        <p:blipFill>
          <a:blip r:embed="rId2"/>
          <a:stretch>
            <a:fillRect/>
          </a:stretch>
        </p:blipFill>
        <p:spPr>
          <a:xfrm>
            <a:off x="9085461" y="0"/>
            <a:ext cx="3106539" cy="3686783"/>
          </a:xfrm>
          <a:prstGeom prst="rect">
            <a:avLst/>
          </a:prstGeom>
        </p:spPr>
      </p:pic>
      <p:pic>
        <p:nvPicPr>
          <p:cNvPr id="6" name="Picture 5">
            <a:extLst>
              <a:ext uri="{FF2B5EF4-FFF2-40B4-BE49-F238E27FC236}">
                <a16:creationId xmlns:a16="http://schemas.microsoft.com/office/drawing/2014/main" id="{925AD957-6731-D32C-1E59-A294A7764077}"/>
              </a:ext>
            </a:extLst>
          </p:cNvPr>
          <p:cNvPicPr>
            <a:picLocks noChangeAspect="1"/>
          </p:cNvPicPr>
          <p:nvPr/>
        </p:nvPicPr>
        <p:blipFill>
          <a:blip r:embed="rId3"/>
          <a:stretch>
            <a:fillRect/>
          </a:stretch>
        </p:blipFill>
        <p:spPr>
          <a:xfrm>
            <a:off x="10094267" y="3991634"/>
            <a:ext cx="2097733" cy="2866366"/>
          </a:xfrm>
          <a:prstGeom prst="rect">
            <a:avLst/>
          </a:prstGeom>
        </p:spPr>
      </p:pic>
    </p:spTree>
    <p:extLst>
      <p:ext uri="{BB962C8B-B14F-4D97-AF65-F5344CB8AC3E}">
        <p14:creationId xmlns:p14="http://schemas.microsoft.com/office/powerpoint/2010/main" val="84143864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6871013" cy="4939814"/>
          </a:xfrm>
          <a:prstGeom prst="rect">
            <a:avLst/>
          </a:prstGeom>
          <a:noFill/>
        </p:spPr>
        <p:txBody>
          <a:bodyPr wrap="square">
            <a:spAutoFit/>
          </a:bodyPr>
          <a:lstStyle/>
          <a:p>
            <a:r>
              <a:rPr lang="en-US" sz="1400"/>
              <a:t>Məntiq operatorları şərtləri birləşdirmək və ya tərsinə çevirmək üçün istifadə olunur və nəticə olaraq 1 (true) və ya 0 (false) qaytarır.</a:t>
            </a:r>
          </a:p>
          <a:p>
            <a:endParaRPr lang="en-US" sz="1400"/>
          </a:p>
          <a:p>
            <a:r>
              <a:rPr lang="en-US" sz="1400"/>
              <a:t>Operatorlar və mənaları</a:t>
            </a:r>
          </a:p>
          <a:p>
            <a:pPr marL="742950" lvl="1" indent="-285750">
              <a:lnSpc>
                <a:spcPct val="150000"/>
              </a:lnSpc>
              <a:buFont typeface="Arial" panose="020B0604020202020204" pitchFamily="34" charset="0"/>
              <a:buChar char="•"/>
            </a:pPr>
            <a:r>
              <a:rPr lang="en-US" sz="1400"/>
              <a:t>&amp;&amp; → VƏ (AND) → hər iki şərt doğru olmalıdır</a:t>
            </a:r>
          </a:p>
          <a:p>
            <a:pPr marL="742950" lvl="1" indent="-285750">
              <a:lnSpc>
                <a:spcPct val="150000"/>
              </a:lnSpc>
              <a:buFont typeface="Arial" panose="020B0604020202020204" pitchFamily="34" charset="0"/>
              <a:buChar char="•"/>
            </a:pPr>
            <a:r>
              <a:rPr lang="en-US" sz="1400"/>
              <a:t>|| → VƏ YA (OR) → şərtlərdən ən az biri doğru olmalıdır</a:t>
            </a:r>
          </a:p>
          <a:p>
            <a:pPr marL="742950" lvl="1" indent="-285750">
              <a:lnSpc>
                <a:spcPct val="150000"/>
              </a:lnSpc>
              <a:buFont typeface="Arial" panose="020B0604020202020204" pitchFamily="34" charset="0"/>
              <a:buChar char="•"/>
            </a:pPr>
            <a:r>
              <a:rPr lang="en-US" sz="1400"/>
              <a:t>! → DEYİL (NOT) → şərtin nəticəsini tərsinə çevirir</a:t>
            </a:r>
          </a:p>
          <a:p>
            <a:endParaRPr lang="en-US" sz="1400"/>
          </a:p>
          <a:p>
            <a:endParaRPr lang="en-US" sz="1400"/>
          </a:p>
          <a:p>
            <a:r>
              <a:rPr lang="en-US" sz="1400"/>
              <a:t>Vacib məntiq qaydaları (yadda saxla)</a:t>
            </a:r>
          </a:p>
          <a:p>
            <a:endParaRPr lang="en-US" sz="1400"/>
          </a:p>
          <a:p>
            <a:r>
              <a:rPr lang="en-US" sz="1400"/>
              <a:t>C-də true = 1, false = 0</a:t>
            </a:r>
          </a:p>
          <a:p>
            <a:endParaRPr lang="en-US" sz="1400"/>
          </a:p>
          <a:p>
            <a:r>
              <a:rPr lang="en-US" sz="1400"/>
              <a:t>&amp;&amp; və || short-circuit edir:</a:t>
            </a:r>
          </a:p>
          <a:p>
            <a:pPr marL="742950" lvl="1" indent="-285750">
              <a:lnSpc>
                <a:spcPct val="150000"/>
              </a:lnSpc>
              <a:buFont typeface="Arial" panose="020B0604020202020204" pitchFamily="34" charset="0"/>
              <a:buChar char="•"/>
            </a:pPr>
            <a:r>
              <a:rPr lang="en-US" sz="1400"/>
              <a:t>&amp;&amp; → birinci false olsa, ikincini yoxlamaz</a:t>
            </a:r>
          </a:p>
          <a:p>
            <a:pPr marL="742950" lvl="1" indent="-285750">
              <a:lnSpc>
                <a:spcPct val="150000"/>
              </a:lnSpc>
              <a:buFont typeface="Arial" panose="020B0604020202020204" pitchFamily="34" charset="0"/>
              <a:buChar char="•"/>
            </a:pPr>
            <a:r>
              <a:rPr lang="en-US" sz="1400"/>
              <a:t>|| → birinci true olsa, ikincini yoxlamaz</a:t>
            </a:r>
          </a:p>
          <a:p>
            <a:pPr marL="742950" lvl="1" indent="-285750">
              <a:lnSpc>
                <a:spcPct val="150000"/>
              </a:lnSpc>
              <a:buFont typeface="Arial" panose="020B0604020202020204" pitchFamily="34" charset="0"/>
              <a:buChar char="•"/>
            </a:pPr>
            <a:r>
              <a:rPr lang="en-US" sz="1400"/>
              <a:t>! yalnız bir operand alır</a:t>
            </a:r>
          </a:p>
          <a:p>
            <a:pPr marL="742950" lvl="1" indent="-285750">
              <a:lnSpc>
                <a:spcPct val="150000"/>
              </a:lnSpc>
              <a:buFont typeface="Arial" panose="020B0604020202020204" pitchFamily="34" charset="0"/>
              <a:buChar char="•"/>
            </a:pPr>
            <a:endParaRPr lang="en-US" sz="1400"/>
          </a:p>
          <a:p>
            <a:endParaRPr lang="ru-RU" sz="1400"/>
          </a:p>
        </p:txBody>
      </p:sp>
      <p:pic>
        <p:nvPicPr>
          <p:cNvPr id="3" name="Picture 2">
            <a:extLst>
              <a:ext uri="{FF2B5EF4-FFF2-40B4-BE49-F238E27FC236}">
                <a16:creationId xmlns:a16="http://schemas.microsoft.com/office/drawing/2014/main" id="{99996DE1-FC03-2E3A-260A-E5A39D0C4104}"/>
              </a:ext>
            </a:extLst>
          </p:cNvPr>
          <p:cNvPicPr>
            <a:picLocks noChangeAspect="1"/>
          </p:cNvPicPr>
          <p:nvPr/>
        </p:nvPicPr>
        <p:blipFill>
          <a:blip r:embed="rId2"/>
          <a:stretch>
            <a:fillRect/>
          </a:stretch>
        </p:blipFill>
        <p:spPr>
          <a:xfrm>
            <a:off x="8562695" y="5282119"/>
            <a:ext cx="3629305" cy="1575881"/>
          </a:xfrm>
          <a:prstGeom prst="rect">
            <a:avLst/>
          </a:prstGeom>
        </p:spPr>
      </p:pic>
      <p:pic>
        <p:nvPicPr>
          <p:cNvPr id="6" name="Picture 5">
            <a:extLst>
              <a:ext uri="{FF2B5EF4-FFF2-40B4-BE49-F238E27FC236}">
                <a16:creationId xmlns:a16="http://schemas.microsoft.com/office/drawing/2014/main" id="{2D3AEABB-8548-F70F-BCC3-5CBF65339092}"/>
              </a:ext>
            </a:extLst>
          </p:cNvPr>
          <p:cNvPicPr>
            <a:picLocks noChangeAspect="1"/>
          </p:cNvPicPr>
          <p:nvPr/>
        </p:nvPicPr>
        <p:blipFill>
          <a:blip r:embed="rId3"/>
          <a:stretch>
            <a:fillRect/>
          </a:stretch>
        </p:blipFill>
        <p:spPr>
          <a:xfrm>
            <a:off x="6872635" y="22601"/>
            <a:ext cx="5319365" cy="3206982"/>
          </a:xfrm>
          <a:prstGeom prst="rect">
            <a:avLst/>
          </a:prstGeom>
        </p:spPr>
      </p:pic>
    </p:spTree>
    <p:extLst>
      <p:ext uri="{BB962C8B-B14F-4D97-AF65-F5344CB8AC3E}">
        <p14:creationId xmlns:p14="http://schemas.microsoft.com/office/powerpoint/2010/main" val="158626093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7226029" cy="6771084"/>
          </a:xfrm>
          <a:prstGeom prst="rect">
            <a:avLst/>
          </a:prstGeom>
          <a:noFill/>
        </p:spPr>
        <p:txBody>
          <a:bodyPr wrap="square">
            <a:spAutoFit/>
          </a:bodyPr>
          <a:lstStyle/>
          <a:p>
            <a:r>
              <a:rPr lang="en-US" sz="1400"/>
              <a:t>Bitwise operatorlar </a:t>
            </a:r>
            <a:r>
              <a:rPr lang="az-Latn-AZ" sz="1400"/>
              <a:t>vasitəsi ilə </a:t>
            </a:r>
            <a:r>
              <a:rPr lang="en-US" sz="1400"/>
              <a:t>ədədlərin bitləri (0 və 1) üzərində birbaşa əməliyyat apar</a:t>
            </a:r>
            <a:r>
              <a:rPr lang="az-Latn-AZ" sz="1400"/>
              <a:t>ılır</a:t>
            </a:r>
            <a:r>
              <a:rPr lang="en-US" sz="1400"/>
              <a:t>. Məntiq operatorlarından (&amp;&amp; || !) fərqli olaraq bit-bit işləyirlər.</a:t>
            </a:r>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r>
              <a:rPr lang="en-US" sz="1400"/>
              <a:t>Çox edilən səhvlərdən birisi məntiq operatoru ilə bitwise qarışdırmaqdır:</a:t>
            </a:r>
            <a:endParaRPr lang="az-Latn-AZ" sz="1400"/>
          </a:p>
          <a:p>
            <a:endParaRPr lang="az-Latn-AZ" sz="1400"/>
          </a:p>
          <a:p>
            <a:endParaRPr lang="az-Latn-AZ" sz="1400"/>
          </a:p>
          <a:p>
            <a:endParaRPr lang="az-Latn-AZ" sz="1400"/>
          </a:p>
          <a:p>
            <a:endParaRPr lang="az-Latn-AZ" sz="1400"/>
          </a:p>
          <a:p>
            <a:endParaRPr lang="az-Latn-AZ" sz="1400"/>
          </a:p>
          <a:p>
            <a:r>
              <a:rPr lang="en-US" sz="1400" b="1">
                <a:solidFill>
                  <a:srgbClr val="FF0000"/>
                </a:solidFill>
              </a:rPr>
              <a:t>unsigned</a:t>
            </a:r>
            <a:r>
              <a:rPr lang="en-US" sz="1400"/>
              <a:t> ədəd</a:t>
            </a:r>
            <a:r>
              <a:rPr lang="az-Latn-AZ" sz="1400"/>
              <a:t> olan</a:t>
            </a:r>
            <a:r>
              <a:rPr lang="en-US" sz="1400"/>
              <a:t> tipin </a:t>
            </a:r>
            <a:r>
              <a:rPr lang="en-US" sz="1400" b="1"/>
              <a:t>mənfi</a:t>
            </a:r>
            <a:r>
              <a:rPr lang="en-US" sz="1400"/>
              <a:t> dəyər saxlamayacağını bildirən açar sözdür.</a:t>
            </a:r>
            <a:r>
              <a:rPr lang="az-Latn-AZ" sz="1400"/>
              <a:t> Əgər char signed olarsa, əməliyyatları gözlənilməz nəticə verə bilər.</a:t>
            </a:r>
          </a:p>
          <a:p>
            <a:pPr marL="742950" lvl="1" indent="-285750">
              <a:lnSpc>
                <a:spcPct val="150000"/>
              </a:lnSpc>
              <a:buFont typeface="Arial" panose="020B0604020202020204" pitchFamily="34" charset="0"/>
              <a:buChar char="•"/>
            </a:pPr>
            <a:r>
              <a:rPr lang="en-US" sz="1400"/>
              <a:t>signed → mənfi + müsbət dəyərlər </a:t>
            </a:r>
            <a:endParaRPr lang="az-Latn-AZ" sz="1400"/>
          </a:p>
          <a:p>
            <a:pPr marL="742950" lvl="1" indent="-285750">
              <a:lnSpc>
                <a:spcPct val="150000"/>
              </a:lnSpc>
              <a:buFont typeface="Arial" panose="020B0604020202020204" pitchFamily="34" charset="0"/>
              <a:buChar char="•"/>
            </a:pPr>
            <a:r>
              <a:rPr lang="en-US" sz="1400"/>
              <a:t>unsigned → yalnız 0 və müsbət dəyərlər</a:t>
            </a:r>
            <a:endParaRPr lang="az-Latn-AZ" sz="1400"/>
          </a:p>
          <a:p>
            <a:endParaRPr lang="az-Latn-AZ" sz="1400"/>
          </a:p>
          <a:p>
            <a:endParaRPr lang="az-Latn-AZ" sz="1400"/>
          </a:p>
          <a:p>
            <a:r>
              <a:rPr lang="az-Latn-AZ" sz="1400"/>
              <a:t>NOT: </a:t>
            </a:r>
            <a:r>
              <a:rPr lang="en-US" sz="1400"/>
              <a:t>char hərf saxlamır, ədəd saxlayır. Hərf kimi görünməsi ASCII şərhidir.</a:t>
            </a:r>
            <a:endParaRPr lang="az-Latn-AZ" sz="1400"/>
          </a:p>
          <a:p>
            <a:pPr marL="742950" lvl="1" indent="-285750">
              <a:buFont typeface="Arial" panose="020B0604020202020204" pitchFamily="34" charset="0"/>
              <a:buChar char="•"/>
            </a:pPr>
            <a:r>
              <a:rPr lang="en-US" sz="1400"/>
              <a:t>char c1 = 'A';   // əslində bu: char c1 = 65;</a:t>
            </a:r>
            <a:endParaRPr lang="az-Latn-AZ" sz="1400"/>
          </a:p>
          <a:p>
            <a:endParaRPr lang="ru-RU" sz="1400"/>
          </a:p>
        </p:txBody>
      </p:sp>
      <p:pic>
        <p:nvPicPr>
          <p:cNvPr id="3" name="Picture 2">
            <a:extLst>
              <a:ext uri="{FF2B5EF4-FFF2-40B4-BE49-F238E27FC236}">
                <a16:creationId xmlns:a16="http://schemas.microsoft.com/office/drawing/2014/main" id="{B653320D-05AF-0202-E504-ED70A7BD56C5}"/>
              </a:ext>
            </a:extLst>
          </p:cNvPr>
          <p:cNvPicPr>
            <a:picLocks noChangeAspect="1"/>
          </p:cNvPicPr>
          <p:nvPr/>
        </p:nvPicPr>
        <p:blipFill>
          <a:blip r:embed="rId2"/>
          <a:stretch>
            <a:fillRect/>
          </a:stretch>
        </p:blipFill>
        <p:spPr>
          <a:xfrm>
            <a:off x="7227651" y="0"/>
            <a:ext cx="4964349" cy="4219172"/>
          </a:xfrm>
          <a:prstGeom prst="rect">
            <a:avLst/>
          </a:prstGeom>
        </p:spPr>
      </p:pic>
      <p:pic>
        <p:nvPicPr>
          <p:cNvPr id="6" name="Picture 5">
            <a:extLst>
              <a:ext uri="{FF2B5EF4-FFF2-40B4-BE49-F238E27FC236}">
                <a16:creationId xmlns:a16="http://schemas.microsoft.com/office/drawing/2014/main" id="{9A924204-C9D9-0AE8-C0BD-6404981E8921}"/>
              </a:ext>
            </a:extLst>
          </p:cNvPr>
          <p:cNvPicPr>
            <a:picLocks noChangeAspect="1"/>
          </p:cNvPicPr>
          <p:nvPr/>
        </p:nvPicPr>
        <p:blipFill>
          <a:blip r:embed="rId3"/>
          <a:stretch>
            <a:fillRect/>
          </a:stretch>
        </p:blipFill>
        <p:spPr>
          <a:xfrm>
            <a:off x="10107039" y="4702361"/>
            <a:ext cx="2084962" cy="2155639"/>
          </a:xfrm>
          <a:prstGeom prst="rect">
            <a:avLst/>
          </a:prstGeom>
        </p:spPr>
      </p:pic>
      <p:graphicFrame>
        <p:nvGraphicFramePr>
          <p:cNvPr id="9" name="Table 8">
            <a:extLst>
              <a:ext uri="{FF2B5EF4-FFF2-40B4-BE49-F238E27FC236}">
                <a16:creationId xmlns:a16="http://schemas.microsoft.com/office/drawing/2014/main" id="{4EAEA5C8-2AA8-7522-2D6B-E7811B6CEB48}"/>
              </a:ext>
            </a:extLst>
          </p:cNvPr>
          <p:cNvGraphicFramePr>
            <a:graphicFrameLocks noGrp="1"/>
          </p:cNvGraphicFramePr>
          <p:nvPr>
            <p:extLst>
              <p:ext uri="{D42A27DB-BD31-4B8C-83A1-F6EECF244321}">
                <p14:modId xmlns:p14="http://schemas.microsoft.com/office/powerpoint/2010/main" val="805975099"/>
              </p:ext>
            </p:extLst>
          </p:nvPr>
        </p:nvGraphicFramePr>
        <p:xfrm>
          <a:off x="35668" y="804785"/>
          <a:ext cx="6107349" cy="2133600"/>
        </p:xfrm>
        <a:graphic>
          <a:graphicData uri="http://schemas.openxmlformats.org/drawingml/2006/table">
            <a:tbl>
              <a:tblPr/>
              <a:tblGrid>
                <a:gridCol w="2035783">
                  <a:extLst>
                    <a:ext uri="{9D8B030D-6E8A-4147-A177-3AD203B41FA5}">
                      <a16:colId xmlns:a16="http://schemas.microsoft.com/office/drawing/2014/main" val="2224144150"/>
                    </a:ext>
                  </a:extLst>
                </a:gridCol>
                <a:gridCol w="2035783">
                  <a:extLst>
                    <a:ext uri="{9D8B030D-6E8A-4147-A177-3AD203B41FA5}">
                      <a16:colId xmlns:a16="http://schemas.microsoft.com/office/drawing/2014/main" val="307291632"/>
                    </a:ext>
                  </a:extLst>
                </a:gridCol>
                <a:gridCol w="2035783">
                  <a:extLst>
                    <a:ext uri="{9D8B030D-6E8A-4147-A177-3AD203B41FA5}">
                      <a16:colId xmlns:a16="http://schemas.microsoft.com/office/drawing/2014/main" val="2970480010"/>
                    </a:ext>
                  </a:extLst>
                </a:gridCol>
              </a:tblGrid>
              <a:tr h="0">
                <a:tc>
                  <a:txBody>
                    <a:bodyPr/>
                    <a:lstStyle/>
                    <a:p>
                      <a:r>
                        <a:rPr lang="en-US" sz="1400" b="1"/>
                        <a:t>Operator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r>
                        <a:rPr lang="en-US" sz="1400" b="1"/>
                        <a:t>Adı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r>
                        <a:rPr lang="en-US" sz="1400" b="1"/>
                        <a:t>Nə edir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668777743"/>
                  </a:ext>
                </a:extLst>
              </a:tr>
              <a:tr h="0">
                <a:tc>
                  <a:txBody>
                    <a:bodyPr/>
                    <a:lstStyle/>
                    <a:p>
                      <a:r>
                        <a:rPr lang="ru-RU" sz="1400"/>
                        <a:t>&amp;</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a:t>AND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pl-PL" sz="1400"/>
                        <a:t>hər iki bit 1 → 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44839859"/>
                  </a:ext>
                </a:extLst>
              </a:tr>
              <a:tr h="0">
                <a:tc>
                  <a:txBody>
                    <a:bodyPr/>
                    <a:lstStyle/>
                    <a:p>
                      <a:r>
                        <a:rPr lang="ru-RU" sz="1400"/>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ru-RU" sz="1400"/>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a:t>OR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33683095"/>
                  </a:ext>
                </a:extLst>
              </a:tr>
              <a:tr h="0">
                <a:tc>
                  <a:txBody>
                    <a:bodyPr/>
                    <a:lstStyle/>
                    <a:p>
                      <a:r>
                        <a:rPr lang="ru-RU" sz="1400"/>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a:t>XOR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a:t>bitlər fərqlidirsə → 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1387661"/>
                  </a:ext>
                </a:extLst>
              </a:tr>
              <a:tr h="0">
                <a:tc>
                  <a:txBody>
                    <a:bodyPr/>
                    <a:lstStyle/>
                    <a:p>
                      <a:r>
                        <a:rPr lang="ru-RU" sz="1400"/>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a:t>NOT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a:t>bitləri tərsinə çevirir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27135738"/>
                  </a:ext>
                </a:extLst>
              </a:tr>
              <a:tr h="0">
                <a:tc>
                  <a:txBody>
                    <a:bodyPr/>
                    <a:lstStyle/>
                    <a:p>
                      <a:r>
                        <a:rPr lang="ru-RU" sz="1400"/>
                        <a:t>&lt;&lt;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a:t>Left Shift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a:t>bitləri sola sürüşdürür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80279096"/>
                  </a:ext>
                </a:extLst>
              </a:tr>
              <a:tr h="0">
                <a:tc>
                  <a:txBody>
                    <a:bodyPr/>
                    <a:lstStyle/>
                    <a:p>
                      <a:r>
                        <a:rPr lang="ru-RU" sz="1400"/>
                        <a:t>&gt;&gt;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a:t>Right Shift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a:t>bitləri sağa sürüşdürür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4663348"/>
                  </a:ext>
                </a:extLst>
              </a:tr>
            </a:tbl>
          </a:graphicData>
        </a:graphic>
      </p:graphicFrame>
      <p:pic>
        <p:nvPicPr>
          <p:cNvPr id="11" name="Picture 10">
            <a:extLst>
              <a:ext uri="{FF2B5EF4-FFF2-40B4-BE49-F238E27FC236}">
                <a16:creationId xmlns:a16="http://schemas.microsoft.com/office/drawing/2014/main" id="{69786828-DAD0-03C1-E2DA-B7495FA22C4F}"/>
              </a:ext>
            </a:extLst>
          </p:cNvPr>
          <p:cNvPicPr>
            <a:picLocks noChangeAspect="1"/>
          </p:cNvPicPr>
          <p:nvPr/>
        </p:nvPicPr>
        <p:blipFill>
          <a:blip r:embed="rId4"/>
          <a:stretch>
            <a:fillRect/>
          </a:stretch>
        </p:blipFill>
        <p:spPr>
          <a:xfrm>
            <a:off x="0" y="3541222"/>
            <a:ext cx="1554615" cy="403895"/>
          </a:xfrm>
          <a:prstGeom prst="rect">
            <a:avLst/>
          </a:prstGeom>
        </p:spPr>
      </p:pic>
    </p:spTree>
    <p:extLst>
      <p:ext uri="{BB962C8B-B14F-4D97-AF65-F5344CB8AC3E}">
        <p14:creationId xmlns:p14="http://schemas.microsoft.com/office/powerpoint/2010/main" val="109387723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5262979"/>
          </a:xfrm>
          <a:prstGeom prst="rect">
            <a:avLst/>
          </a:prstGeom>
          <a:noFill/>
        </p:spPr>
        <p:txBody>
          <a:bodyPr wrap="square">
            <a:spAutoFit/>
          </a:bodyPr>
          <a:lstStyle/>
          <a:p>
            <a:r>
              <a:rPr lang="en-US" sz="1400" b="1">
                <a:solidFill>
                  <a:srgbClr val="FF0000"/>
                </a:solidFill>
              </a:rPr>
              <a:t>if </a:t>
            </a:r>
            <a:r>
              <a:rPr lang="en-US" sz="1400"/>
              <a:t>şərtin doğru olub-olmamasını yoxlayır və yalnız doğru olduğu halda müəyyən əmrləri icra edir; əgər şərt yanlışdırsa, heç bir əməliyyat baş vermir.</a:t>
            </a:r>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r>
              <a:rPr lang="en-US" sz="1400" b="1">
                <a:solidFill>
                  <a:srgbClr val="FF0000"/>
                </a:solidFill>
              </a:rPr>
              <a:t>if - else </a:t>
            </a:r>
            <a:r>
              <a:rPr lang="en-US" sz="1400"/>
              <a:t>iki seçim üçün istifadə olunur: şərt doğru olarsa bir blok, yanlış olarsa digər blok icra olunur. Yəni mütləq bir əməliyyat işləyir.</a:t>
            </a:r>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r>
              <a:rPr lang="en-US" sz="1400" b="1">
                <a:solidFill>
                  <a:srgbClr val="FF0000"/>
                </a:solidFill>
              </a:rPr>
              <a:t>if - else if </a:t>
            </a:r>
            <a:r>
              <a:rPr lang="en-US" sz="1400"/>
              <a:t>- else birdən çox şərti ardıcıl yoxlamağa imkan verir; yalnız ilk doğru şərtin bloku işləyir, digər şərtlər yoxlanmır. Əgər heç biri doğru deyilsə, else bloku icra olunur.</a:t>
            </a:r>
            <a:endParaRPr lang="ru-RU" sz="1400"/>
          </a:p>
        </p:txBody>
      </p:sp>
      <p:pic>
        <p:nvPicPr>
          <p:cNvPr id="4" name="Picture 3">
            <a:extLst>
              <a:ext uri="{FF2B5EF4-FFF2-40B4-BE49-F238E27FC236}">
                <a16:creationId xmlns:a16="http://schemas.microsoft.com/office/drawing/2014/main" id="{7F1BB7A5-73DD-0B7A-FF4E-E093F528BB98}"/>
              </a:ext>
            </a:extLst>
          </p:cNvPr>
          <p:cNvPicPr>
            <a:picLocks noChangeAspect="1"/>
          </p:cNvPicPr>
          <p:nvPr/>
        </p:nvPicPr>
        <p:blipFill>
          <a:blip r:embed="rId2"/>
          <a:stretch>
            <a:fillRect/>
          </a:stretch>
        </p:blipFill>
        <p:spPr>
          <a:xfrm>
            <a:off x="0" y="299767"/>
            <a:ext cx="1734893" cy="1570782"/>
          </a:xfrm>
          <a:prstGeom prst="rect">
            <a:avLst/>
          </a:prstGeom>
        </p:spPr>
      </p:pic>
      <p:pic>
        <p:nvPicPr>
          <p:cNvPr id="7" name="Picture 6">
            <a:extLst>
              <a:ext uri="{FF2B5EF4-FFF2-40B4-BE49-F238E27FC236}">
                <a16:creationId xmlns:a16="http://schemas.microsoft.com/office/drawing/2014/main" id="{3BA60ED8-5A64-12C6-0754-539C24DCF3F5}"/>
              </a:ext>
            </a:extLst>
          </p:cNvPr>
          <p:cNvPicPr>
            <a:picLocks noChangeAspect="1"/>
          </p:cNvPicPr>
          <p:nvPr/>
        </p:nvPicPr>
        <p:blipFill>
          <a:blip r:embed="rId3"/>
          <a:stretch>
            <a:fillRect/>
          </a:stretch>
        </p:blipFill>
        <p:spPr>
          <a:xfrm>
            <a:off x="0" y="2622448"/>
            <a:ext cx="1760706" cy="1712098"/>
          </a:xfrm>
          <a:prstGeom prst="rect">
            <a:avLst/>
          </a:prstGeom>
        </p:spPr>
      </p:pic>
      <p:pic>
        <p:nvPicPr>
          <p:cNvPr id="9" name="Picture 8">
            <a:extLst>
              <a:ext uri="{FF2B5EF4-FFF2-40B4-BE49-F238E27FC236}">
                <a16:creationId xmlns:a16="http://schemas.microsoft.com/office/drawing/2014/main" id="{1C1A21BE-0F4C-BDF1-8CC2-8423969B177A}"/>
              </a:ext>
            </a:extLst>
          </p:cNvPr>
          <p:cNvPicPr>
            <a:picLocks noChangeAspect="1"/>
          </p:cNvPicPr>
          <p:nvPr/>
        </p:nvPicPr>
        <p:blipFill>
          <a:blip r:embed="rId4"/>
          <a:stretch>
            <a:fillRect/>
          </a:stretch>
        </p:blipFill>
        <p:spPr>
          <a:xfrm>
            <a:off x="0" y="5170341"/>
            <a:ext cx="1734893" cy="1666304"/>
          </a:xfrm>
          <a:prstGeom prst="rect">
            <a:avLst/>
          </a:prstGeom>
        </p:spPr>
      </p:pic>
      <p:sp>
        <p:nvSpPr>
          <p:cNvPr id="15" name="TextBox 14">
            <a:extLst>
              <a:ext uri="{FF2B5EF4-FFF2-40B4-BE49-F238E27FC236}">
                <a16:creationId xmlns:a16="http://schemas.microsoft.com/office/drawing/2014/main" id="{FBC0FDC2-E1DF-5C0F-E8A2-08379BF6AF59}"/>
              </a:ext>
            </a:extLst>
          </p:cNvPr>
          <p:cNvSpPr txBox="1"/>
          <p:nvPr/>
        </p:nvSpPr>
        <p:spPr>
          <a:xfrm>
            <a:off x="2264113" y="761992"/>
            <a:ext cx="6104106" cy="646331"/>
          </a:xfrm>
          <a:prstGeom prst="rect">
            <a:avLst/>
          </a:prstGeom>
          <a:noFill/>
        </p:spPr>
        <p:txBody>
          <a:bodyPr wrap="square">
            <a:spAutoFit/>
          </a:bodyPr>
          <a:lstStyle/>
          <a:p>
            <a:pPr marL="285750" indent="-285750">
              <a:buFont typeface="Arial" panose="020B0604020202020204" pitchFamily="34" charset="0"/>
              <a:buChar char="•"/>
            </a:pPr>
            <a:r>
              <a:rPr lang="en-US" b="0">
                <a:effectLst/>
                <a:latin typeface="CaskaydiaCove Nerd Font Mono"/>
              </a:rPr>
              <a:t>temperature &gt; 30 doğru olduqda "It's a hot day!" çap olunur.</a:t>
            </a:r>
          </a:p>
          <a:p>
            <a:pPr marL="285750" indent="-285750">
              <a:buFont typeface="Arial" panose="020B0604020202020204" pitchFamily="34" charset="0"/>
              <a:buChar char="•"/>
            </a:pPr>
            <a:r>
              <a:rPr lang="en-US" b="0">
                <a:effectLst/>
                <a:latin typeface="CaskaydiaCove Nerd Font Mono"/>
              </a:rPr>
              <a:t>Əgər 30-dan kiçik olsa, heç nə baş vermir.</a:t>
            </a:r>
          </a:p>
        </p:txBody>
      </p:sp>
      <p:sp>
        <p:nvSpPr>
          <p:cNvPr id="17" name="TextBox 16">
            <a:extLst>
              <a:ext uri="{FF2B5EF4-FFF2-40B4-BE49-F238E27FC236}">
                <a16:creationId xmlns:a16="http://schemas.microsoft.com/office/drawing/2014/main" id="{44BF3D37-CD0D-FB11-4EB3-7576CF62313B}"/>
              </a:ext>
            </a:extLst>
          </p:cNvPr>
          <p:cNvSpPr txBox="1"/>
          <p:nvPr/>
        </p:nvSpPr>
        <p:spPr>
          <a:xfrm>
            <a:off x="2264113" y="3155331"/>
            <a:ext cx="6539419" cy="646331"/>
          </a:xfrm>
          <a:prstGeom prst="rect">
            <a:avLst/>
          </a:prstGeom>
          <a:noFill/>
        </p:spPr>
        <p:txBody>
          <a:bodyPr wrap="square">
            <a:spAutoFit/>
          </a:bodyPr>
          <a:lstStyle/>
          <a:p>
            <a:pPr marL="285750" indent="-285750">
              <a:buFont typeface="Arial" panose="020B0604020202020204" pitchFamily="34" charset="0"/>
              <a:buChar char="•"/>
            </a:pPr>
            <a:r>
              <a:rPr lang="en-US" b="0">
                <a:effectLst/>
                <a:latin typeface="CaskaydiaCove Nerd Font Mono"/>
              </a:rPr>
              <a:t>temperature &gt; 30 doğru olarsa "It's a hot day!" çap olunur.</a:t>
            </a:r>
          </a:p>
          <a:p>
            <a:pPr marL="285750" indent="-285750">
              <a:buFont typeface="Arial" panose="020B0604020202020204" pitchFamily="34" charset="0"/>
              <a:buChar char="•"/>
            </a:pPr>
            <a:r>
              <a:rPr lang="en-US" b="0">
                <a:effectLst/>
                <a:latin typeface="CaskaydiaCove Nerd Font Mono"/>
              </a:rPr>
              <a:t>Əks halda "It's not a hot day." çap olunur.</a:t>
            </a:r>
          </a:p>
        </p:txBody>
      </p:sp>
      <p:sp>
        <p:nvSpPr>
          <p:cNvPr id="19" name="TextBox 18">
            <a:extLst>
              <a:ext uri="{FF2B5EF4-FFF2-40B4-BE49-F238E27FC236}">
                <a16:creationId xmlns:a16="http://schemas.microsoft.com/office/drawing/2014/main" id="{862A5072-8BFD-A3E6-4498-5862166AE51B}"/>
              </a:ext>
            </a:extLst>
          </p:cNvPr>
          <p:cNvSpPr txBox="1"/>
          <p:nvPr/>
        </p:nvSpPr>
        <p:spPr>
          <a:xfrm>
            <a:off x="2264113" y="5634343"/>
            <a:ext cx="7714033" cy="923330"/>
          </a:xfrm>
          <a:prstGeom prst="rect">
            <a:avLst/>
          </a:prstGeom>
          <a:noFill/>
        </p:spPr>
        <p:txBody>
          <a:bodyPr wrap="square">
            <a:spAutoFit/>
          </a:bodyPr>
          <a:lstStyle/>
          <a:p>
            <a:pPr marL="285750" indent="-285750">
              <a:buFont typeface="Arial" panose="020B0604020202020204" pitchFamily="34" charset="0"/>
              <a:buChar char="•"/>
            </a:pPr>
            <a:r>
              <a:rPr lang="en-US" b="0">
                <a:effectLst/>
                <a:latin typeface="CaskaydiaCove Nerd Font Mono"/>
              </a:rPr>
              <a:t>temperature &gt; 30 doğru olarsa birinci blok işləyir və digər şərtlər yoxlanmır.</a:t>
            </a:r>
          </a:p>
          <a:p>
            <a:pPr marL="285750" indent="-285750">
              <a:buFont typeface="Arial" panose="020B0604020202020204" pitchFamily="34" charset="0"/>
              <a:buChar char="•"/>
            </a:pPr>
            <a:r>
              <a:rPr lang="en-US" b="0">
                <a:effectLst/>
                <a:latin typeface="CaskaydiaCove Nerd Font Mono"/>
              </a:rPr>
              <a:t>temperature &gt;= 20 &amp;&amp; temperature &lt;= 30 ikinci blok üçün şərtdir.</a:t>
            </a:r>
          </a:p>
          <a:p>
            <a:pPr marL="285750" indent="-285750">
              <a:buFont typeface="Arial" panose="020B0604020202020204" pitchFamily="34" charset="0"/>
              <a:buChar char="•"/>
            </a:pPr>
            <a:r>
              <a:rPr lang="en-US" b="0">
                <a:effectLst/>
                <a:latin typeface="CaskaydiaCove Nerd Font Mono"/>
              </a:rPr>
              <a:t>Əgər heç biri doğru deyilsə, else bloku icra olunur.</a:t>
            </a:r>
          </a:p>
        </p:txBody>
      </p:sp>
    </p:spTree>
    <p:extLst>
      <p:ext uri="{BB962C8B-B14F-4D97-AF65-F5344CB8AC3E}">
        <p14:creationId xmlns:p14="http://schemas.microsoft.com/office/powerpoint/2010/main" val="428912648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az-Latn-AZ" sz="1400"/>
              <a:t>İ</a:t>
            </a:r>
            <a:r>
              <a:rPr lang="en-US" sz="1400"/>
              <a:t>ç-içə (nested) if - else if - else strukturu:</a:t>
            </a:r>
            <a:endParaRPr lang="ru-RU" sz="1400"/>
          </a:p>
        </p:txBody>
      </p:sp>
      <p:pic>
        <p:nvPicPr>
          <p:cNvPr id="3" name="Picture 2">
            <a:extLst>
              <a:ext uri="{FF2B5EF4-FFF2-40B4-BE49-F238E27FC236}">
                <a16:creationId xmlns:a16="http://schemas.microsoft.com/office/drawing/2014/main" id="{7D69E0ED-C26D-1FB5-83CB-F5B16E3A5D39}"/>
              </a:ext>
            </a:extLst>
          </p:cNvPr>
          <p:cNvPicPr>
            <a:picLocks noChangeAspect="1"/>
          </p:cNvPicPr>
          <p:nvPr/>
        </p:nvPicPr>
        <p:blipFill>
          <a:blip r:embed="rId2"/>
          <a:stretch>
            <a:fillRect/>
          </a:stretch>
        </p:blipFill>
        <p:spPr>
          <a:xfrm>
            <a:off x="0" y="514088"/>
            <a:ext cx="5209416" cy="6343912"/>
          </a:xfrm>
          <a:prstGeom prst="rect">
            <a:avLst/>
          </a:prstGeom>
        </p:spPr>
      </p:pic>
      <p:sp>
        <p:nvSpPr>
          <p:cNvPr id="6" name="TextBox 5">
            <a:extLst>
              <a:ext uri="{FF2B5EF4-FFF2-40B4-BE49-F238E27FC236}">
                <a16:creationId xmlns:a16="http://schemas.microsoft.com/office/drawing/2014/main" id="{8C270861-5DFF-6227-57EF-D039CFAA0171}"/>
              </a:ext>
            </a:extLst>
          </p:cNvPr>
          <p:cNvSpPr txBox="1"/>
          <p:nvPr/>
        </p:nvSpPr>
        <p:spPr>
          <a:xfrm>
            <a:off x="6096000" y="2100994"/>
            <a:ext cx="5284551" cy="3170099"/>
          </a:xfrm>
          <a:prstGeom prst="rect">
            <a:avLst/>
          </a:prstGeom>
          <a:noFill/>
        </p:spPr>
        <p:txBody>
          <a:bodyPr wrap="square">
            <a:spAutoFit/>
          </a:bodyPr>
          <a:lstStyle/>
          <a:p>
            <a:pPr marL="285750" indent="-285750">
              <a:buFont typeface="Arial" panose="020B0604020202020204" pitchFamily="34" charset="0"/>
              <a:buChar char="•"/>
            </a:pPr>
            <a:r>
              <a:rPr lang="en-US" sz="2000" b="0">
                <a:effectLst/>
                <a:latin typeface="CaskaydiaCove Nerd Font Mono"/>
              </a:rPr>
              <a:t>Əvvəl temperature &gt; 30 yoxlanılır → doğru olsa birinci blok işləyir.</a:t>
            </a:r>
            <a:br>
              <a:rPr lang="az-Latn-AZ" sz="2000" b="0">
                <a:effectLst/>
                <a:latin typeface="CaskaydiaCove Nerd Font Mono"/>
              </a:rPr>
            </a:br>
            <a:br>
              <a:rPr lang="az-Latn-AZ" sz="2000" b="0">
                <a:effectLst/>
                <a:latin typeface="CaskaydiaCove Nerd Font Mono"/>
              </a:rPr>
            </a:br>
            <a:endParaRPr lang="en-US" sz="2000" b="0">
              <a:effectLst/>
              <a:latin typeface="CaskaydiaCove Nerd Font Mono"/>
            </a:endParaRPr>
          </a:p>
          <a:p>
            <a:pPr marL="342900" indent="-342900">
              <a:buFont typeface="Arial" panose="020B0604020202020204" pitchFamily="34" charset="0"/>
              <a:buChar char="•"/>
            </a:pPr>
            <a:r>
              <a:rPr lang="en-US" sz="2000" b="0">
                <a:effectLst/>
                <a:latin typeface="CaskaydiaCove Nerd Font Mono"/>
              </a:rPr>
              <a:t>Əgər 20–30 arasıdırsa, ikinci blok (else </a:t>
            </a:r>
            <a:r>
              <a:rPr lang="en-US" sz="2000" b="0" i="1">
                <a:effectLst/>
                <a:latin typeface="CaskaydiaCove Nerd Font Mono"/>
              </a:rPr>
              <a:t>if</a:t>
            </a:r>
            <a:r>
              <a:rPr lang="en-US" sz="2000" b="0">
                <a:effectLst/>
                <a:latin typeface="CaskaydiaCove Nerd Font Mono"/>
              </a:rPr>
              <a:t>) işləyir və içində daha kiçik bir if ilə 25–30 arası və 20–24 arası ayırd edilir.</a:t>
            </a:r>
            <a:br>
              <a:rPr lang="az-Latn-AZ" sz="2000" b="0">
                <a:effectLst/>
                <a:latin typeface="CaskaydiaCove Nerd Font Mono"/>
              </a:rPr>
            </a:br>
            <a:br>
              <a:rPr lang="az-Latn-AZ" sz="2000" b="0">
                <a:effectLst/>
                <a:latin typeface="CaskaydiaCove Nerd Font Mono"/>
              </a:rPr>
            </a:br>
            <a:endParaRPr lang="en-US" sz="2000" b="0">
              <a:effectLst/>
              <a:latin typeface="CaskaydiaCove Nerd Font Mono"/>
            </a:endParaRPr>
          </a:p>
          <a:p>
            <a:pPr marL="285750" indent="-285750">
              <a:buFont typeface="Arial" panose="020B0604020202020204" pitchFamily="34" charset="0"/>
              <a:buChar char="•"/>
            </a:pPr>
            <a:r>
              <a:rPr lang="en-US" sz="2000" b="0">
                <a:effectLst/>
                <a:latin typeface="CaskaydiaCove Nerd Font Mono"/>
              </a:rPr>
              <a:t>Əgər 20-dən kiçikdirsə, else bloku işləyir.</a:t>
            </a:r>
          </a:p>
        </p:txBody>
      </p:sp>
    </p:spTree>
    <p:extLst>
      <p:ext uri="{BB962C8B-B14F-4D97-AF65-F5344CB8AC3E}">
        <p14:creationId xmlns:p14="http://schemas.microsoft.com/office/powerpoint/2010/main" val="1400827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2677656"/>
          </a:xfrm>
          <a:prstGeom prst="rect">
            <a:avLst/>
          </a:prstGeom>
          <a:noFill/>
        </p:spPr>
        <p:txBody>
          <a:bodyPr wrap="square">
            <a:spAutoFit/>
          </a:bodyPr>
          <a:lstStyle/>
          <a:p>
            <a:r>
              <a:rPr lang="en-US" sz="1400"/>
              <a:t>Arduino-da bu necə işləyir?</a:t>
            </a:r>
          </a:p>
          <a:p>
            <a:endParaRPr lang="en-US" sz="1400"/>
          </a:p>
          <a:p>
            <a:r>
              <a:rPr lang="en-US" sz="1400"/>
              <a:t>Arduino Uno üçün:</a:t>
            </a:r>
          </a:p>
          <a:p>
            <a:pPr marL="742950" lvl="1" indent="-285750">
              <a:buFont typeface="Arial" panose="020B0604020202020204" pitchFamily="34" charset="0"/>
              <a:buChar char="•"/>
            </a:pPr>
            <a:r>
              <a:rPr lang="en-US" sz="1400"/>
              <a:t>USB-A → kompüterə</a:t>
            </a:r>
          </a:p>
          <a:p>
            <a:pPr marL="742950" lvl="1" indent="-285750">
              <a:buFont typeface="Arial" panose="020B0604020202020204" pitchFamily="34" charset="0"/>
              <a:buChar char="•"/>
            </a:pPr>
            <a:r>
              <a:rPr lang="en-US" sz="1400"/>
              <a:t>USB-B → Arduino kartına</a:t>
            </a:r>
          </a:p>
          <a:p>
            <a:endParaRPr lang="en-US" sz="1400"/>
          </a:p>
          <a:p>
            <a:r>
              <a:rPr lang="en-US" sz="1400"/>
              <a:t>Bu kabel:</a:t>
            </a:r>
          </a:p>
          <a:p>
            <a:pPr marL="742950" lvl="1" indent="-285750">
              <a:buFont typeface="Arial" panose="020B0604020202020204" pitchFamily="34" charset="0"/>
              <a:buChar char="•"/>
            </a:pPr>
            <a:r>
              <a:rPr lang="en-US" sz="1400"/>
              <a:t>Arduino-ya enerji verir</a:t>
            </a:r>
          </a:p>
          <a:p>
            <a:pPr marL="742950" lvl="1" indent="-285750">
              <a:buFont typeface="Arial" panose="020B0604020202020204" pitchFamily="34" charset="0"/>
              <a:buChar char="•"/>
            </a:pPr>
            <a:r>
              <a:rPr lang="en-US" sz="1400"/>
              <a:t>kod yükləməyə imkan yaradır</a:t>
            </a:r>
          </a:p>
          <a:p>
            <a:pPr marL="742950" lvl="1" indent="-285750">
              <a:buFont typeface="Arial" panose="020B0604020202020204" pitchFamily="34" charset="0"/>
              <a:buChar char="•"/>
            </a:pPr>
            <a:r>
              <a:rPr lang="en-US" sz="1400"/>
              <a:t>serial monitor əlaqəsini təmin edir</a:t>
            </a:r>
            <a:endParaRPr lang="az-Latn-AZ" sz="1400"/>
          </a:p>
          <a:p>
            <a:endParaRPr lang="az-Latn-AZ" sz="1400"/>
          </a:p>
          <a:p>
            <a:endParaRPr lang="ru-RU" sz="1400"/>
          </a:p>
        </p:txBody>
      </p:sp>
      <p:pic>
        <p:nvPicPr>
          <p:cNvPr id="2" name="Picture 1">
            <a:extLst>
              <a:ext uri="{FF2B5EF4-FFF2-40B4-BE49-F238E27FC236}">
                <a16:creationId xmlns:a16="http://schemas.microsoft.com/office/drawing/2014/main" id="{5DFBEC5E-DDB7-FCCF-B74E-6E751BDF8304}"/>
              </a:ext>
            </a:extLst>
          </p:cNvPr>
          <p:cNvPicPr>
            <a:picLocks noChangeAspect="1"/>
          </p:cNvPicPr>
          <p:nvPr/>
        </p:nvPicPr>
        <p:blipFill>
          <a:blip r:embed="rId2"/>
          <a:stretch>
            <a:fillRect/>
          </a:stretch>
        </p:blipFill>
        <p:spPr>
          <a:xfrm>
            <a:off x="8277651" y="2724579"/>
            <a:ext cx="3914349" cy="4115240"/>
          </a:xfrm>
          <a:prstGeom prst="rect">
            <a:avLst/>
          </a:prstGeom>
        </p:spPr>
      </p:pic>
    </p:spTree>
    <p:extLst>
      <p:ext uri="{BB962C8B-B14F-4D97-AF65-F5344CB8AC3E}">
        <p14:creationId xmlns:p14="http://schemas.microsoft.com/office/powerpoint/2010/main" val="24369608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420313581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75098515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77835165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68334456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423683503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82779055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27167412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95983021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62098503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4211079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2893100"/>
          </a:xfrm>
          <a:prstGeom prst="rect">
            <a:avLst/>
          </a:prstGeom>
          <a:noFill/>
        </p:spPr>
        <p:txBody>
          <a:bodyPr wrap="square">
            <a:spAutoFit/>
          </a:bodyPr>
          <a:lstStyle/>
          <a:p>
            <a:r>
              <a:rPr lang="en-US" sz="1400" b="1">
                <a:solidFill>
                  <a:srgbClr val="FF0000"/>
                </a:solidFill>
              </a:rPr>
              <a:t>Breadboard</a:t>
            </a:r>
            <a:r>
              <a:rPr lang="en-US" sz="1400"/>
              <a:t> — lehimləmədən (yapışdırmadan) elektron dövrə yığmaq üçün istifadə olunan məşq lövhəsidir.</a:t>
            </a:r>
            <a:endParaRPr lang="az-Latn-AZ" sz="1400"/>
          </a:p>
          <a:p>
            <a:endParaRPr lang="az-Latn-AZ" sz="1400"/>
          </a:p>
          <a:p>
            <a:r>
              <a:rPr lang="en-US" sz="1400"/>
              <a:t>Breadboard:</a:t>
            </a:r>
          </a:p>
          <a:p>
            <a:pPr marL="742950" lvl="1" indent="-285750">
              <a:lnSpc>
                <a:spcPct val="150000"/>
              </a:lnSpc>
              <a:buFont typeface="Arial" panose="020B0604020202020204" pitchFamily="34" charset="0"/>
              <a:buChar char="•"/>
            </a:pPr>
            <a:r>
              <a:rPr lang="en-US" sz="1400"/>
              <a:t>naqilləri bir-birinə bağlayır</a:t>
            </a:r>
          </a:p>
          <a:p>
            <a:pPr marL="742950" lvl="1" indent="-285750">
              <a:lnSpc>
                <a:spcPct val="150000"/>
              </a:lnSpc>
              <a:buFont typeface="Arial" panose="020B0604020202020204" pitchFamily="34" charset="0"/>
              <a:buChar char="•"/>
            </a:pPr>
            <a:r>
              <a:rPr lang="en-US" sz="1400"/>
              <a:t>sensorları, LED-ləri, rezistorları tutub saxlayır</a:t>
            </a:r>
          </a:p>
          <a:p>
            <a:pPr marL="742950" lvl="1" indent="-285750">
              <a:lnSpc>
                <a:spcPct val="150000"/>
              </a:lnSpc>
              <a:buFont typeface="Arial" panose="020B0604020202020204" pitchFamily="34" charset="0"/>
              <a:buChar char="•"/>
            </a:pPr>
            <a:r>
              <a:rPr lang="en-US" sz="1400"/>
              <a:t>dövrəni səliqəli qurmağa kömək edir</a:t>
            </a:r>
            <a:br>
              <a:rPr lang="az-Latn-AZ" sz="1400"/>
            </a:br>
            <a:endParaRPr lang="en-US" sz="1400"/>
          </a:p>
          <a:p>
            <a:r>
              <a:rPr lang="en-US" sz="1400"/>
              <a:t>Onu “elektron Lego lövhəsi” kimi düşünmək olar.</a:t>
            </a:r>
            <a:endParaRPr lang="az-Latn-AZ" sz="1400"/>
          </a:p>
          <a:p>
            <a:endParaRPr lang="en-US" sz="1400"/>
          </a:p>
          <a:p>
            <a:r>
              <a:rPr lang="en-US" sz="1400"/>
              <a:t>Breadboard-da bəzi dəliklər bir-birinə bağlıdır, bəziləri isə heç əlaqəli deyil. Yan-yana olan hər 5 dəlik bir qrupdur və içəridən birləşib. Bu 5 dəlikdən hansına naqil salsan eyni xətt sayılır. Amma 6-cı dəlik artıq başqa xətdir</a:t>
            </a:r>
            <a:endParaRPr lang="ru-RU" sz="1400"/>
          </a:p>
        </p:txBody>
      </p:sp>
      <p:pic>
        <p:nvPicPr>
          <p:cNvPr id="3" name="Picture 2">
            <a:extLst>
              <a:ext uri="{FF2B5EF4-FFF2-40B4-BE49-F238E27FC236}">
                <a16:creationId xmlns:a16="http://schemas.microsoft.com/office/drawing/2014/main" id="{8DA856A2-C1BF-6AE4-983C-C50AFBB406E2}"/>
              </a:ext>
            </a:extLst>
          </p:cNvPr>
          <p:cNvPicPr>
            <a:picLocks noChangeAspect="1"/>
          </p:cNvPicPr>
          <p:nvPr/>
        </p:nvPicPr>
        <p:blipFill>
          <a:blip r:embed="rId2"/>
          <a:stretch>
            <a:fillRect/>
          </a:stretch>
        </p:blipFill>
        <p:spPr>
          <a:xfrm>
            <a:off x="2791348" y="3247324"/>
            <a:ext cx="9400652" cy="3610676"/>
          </a:xfrm>
          <a:prstGeom prst="rect">
            <a:avLst/>
          </a:prstGeom>
        </p:spPr>
      </p:pic>
    </p:spTree>
    <p:extLst>
      <p:ext uri="{BB962C8B-B14F-4D97-AF65-F5344CB8AC3E}">
        <p14:creationId xmlns:p14="http://schemas.microsoft.com/office/powerpoint/2010/main" val="177334154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58224685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82710626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52074035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82519091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02588836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12037047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177183870"/>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794305484"/>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64100040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9369541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pic>
        <p:nvPicPr>
          <p:cNvPr id="3" name="Picture 2">
            <a:extLst>
              <a:ext uri="{FF2B5EF4-FFF2-40B4-BE49-F238E27FC236}">
                <a16:creationId xmlns:a16="http://schemas.microsoft.com/office/drawing/2014/main" id="{3DF5B024-6F00-2FBA-2969-13C807CC5962}"/>
              </a:ext>
            </a:extLst>
          </p:cNvPr>
          <p:cNvPicPr>
            <a:picLocks noChangeAspect="1"/>
          </p:cNvPicPr>
          <p:nvPr/>
        </p:nvPicPr>
        <p:blipFill>
          <a:blip r:embed="rId2"/>
          <a:stretch>
            <a:fillRect/>
          </a:stretch>
        </p:blipFill>
        <p:spPr>
          <a:xfrm>
            <a:off x="471952" y="1409525"/>
            <a:ext cx="11248095" cy="4038950"/>
          </a:xfrm>
          <a:prstGeom prst="rect">
            <a:avLst/>
          </a:prstGeom>
        </p:spPr>
      </p:pic>
    </p:spTree>
    <p:extLst>
      <p:ext uri="{BB962C8B-B14F-4D97-AF65-F5344CB8AC3E}">
        <p14:creationId xmlns:p14="http://schemas.microsoft.com/office/powerpoint/2010/main" val="418411871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89692314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79888230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544107730"/>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75714745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928762515"/>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27137824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288514323"/>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489807644"/>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732474833"/>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630388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2031325"/>
          </a:xfrm>
          <a:prstGeom prst="rect">
            <a:avLst/>
          </a:prstGeom>
          <a:noFill/>
        </p:spPr>
        <p:txBody>
          <a:bodyPr wrap="square">
            <a:spAutoFit/>
          </a:bodyPr>
          <a:lstStyle/>
          <a:p>
            <a:r>
              <a:rPr lang="en-US" sz="1400"/>
              <a:t>Daxili kliplər (Terminal Strips)</a:t>
            </a:r>
          </a:p>
          <a:p>
            <a:endParaRPr lang="en-US" sz="1400"/>
          </a:p>
          <a:p>
            <a:r>
              <a:rPr lang="en-US" sz="1400"/>
              <a:t>Breadboard-un altında metal kliplər var.</a:t>
            </a:r>
            <a:endParaRPr lang="az-Latn-AZ" sz="1400"/>
          </a:p>
          <a:p>
            <a:endParaRPr lang="en-US" sz="1400"/>
          </a:p>
          <a:p>
            <a:r>
              <a:rPr lang="en-US" sz="1400"/>
              <a:t>Bu kliplər:</a:t>
            </a:r>
            <a:r>
              <a:rPr lang="az-Latn-AZ" sz="1400"/>
              <a:t> </a:t>
            </a:r>
          </a:p>
          <a:p>
            <a:pPr marL="285750" indent="-285750">
              <a:buFont typeface="Arial" panose="020B0604020202020204" pitchFamily="34" charset="0"/>
              <a:buChar char="•"/>
            </a:pPr>
            <a:r>
              <a:rPr lang="en-US" sz="1400"/>
              <a:t>daxilinə taxdığın naqilləri və komponent ayaqlarını bir–biri ilə birləşdirir</a:t>
            </a:r>
          </a:p>
          <a:p>
            <a:pPr marL="285750" indent="-285750">
              <a:buFont typeface="Arial" panose="020B0604020202020204" pitchFamily="34" charset="0"/>
              <a:buChar char="•"/>
            </a:pPr>
            <a:r>
              <a:rPr lang="en-US" sz="1400"/>
              <a:t>elektrik əlaqəsi yaradır</a:t>
            </a:r>
            <a:endParaRPr lang="az-Latn-AZ" sz="1400"/>
          </a:p>
          <a:p>
            <a:endParaRPr lang="en-US" sz="1400"/>
          </a:p>
          <a:p>
            <a:r>
              <a:rPr lang="en-US" sz="1400"/>
              <a:t>Bu əlaqə 5 dəlikdən ibarət qruplar şəklindədir – demək, eyni xəttə qoyulan 5 dəlik eyni elektrik xəttidir.</a:t>
            </a:r>
            <a:r>
              <a:rPr lang="az-Latn-AZ" sz="1400"/>
              <a:t> Eyni 5-lik xəttə taxılan hər şey artıq bir-birinə bağlıdır.</a:t>
            </a:r>
            <a:endParaRPr lang="ru-RU" sz="1400"/>
          </a:p>
        </p:txBody>
      </p:sp>
      <p:pic>
        <p:nvPicPr>
          <p:cNvPr id="3" name="Picture 2">
            <a:extLst>
              <a:ext uri="{FF2B5EF4-FFF2-40B4-BE49-F238E27FC236}">
                <a16:creationId xmlns:a16="http://schemas.microsoft.com/office/drawing/2014/main" id="{FFB0DE01-3471-B481-6E5E-C2A887AA2179}"/>
              </a:ext>
            </a:extLst>
          </p:cNvPr>
          <p:cNvPicPr>
            <a:picLocks noChangeAspect="1"/>
          </p:cNvPicPr>
          <p:nvPr/>
        </p:nvPicPr>
        <p:blipFill>
          <a:blip r:embed="rId2"/>
          <a:stretch>
            <a:fillRect/>
          </a:stretch>
        </p:blipFill>
        <p:spPr>
          <a:xfrm>
            <a:off x="6514608" y="3428703"/>
            <a:ext cx="5677392" cy="3429297"/>
          </a:xfrm>
          <a:prstGeom prst="rect">
            <a:avLst/>
          </a:prstGeom>
        </p:spPr>
      </p:pic>
      <p:pic>
        <p:nvPicPr>
          <p:cNvPr id="6" name="Picture 5">
            <a:extLst>
              <a:ext uri="{FF2B5EF4-FFF2-40B4-BE49-F238E27FC236}">
                <a16:creationId xmlns:a16="http://schemas.microsoft.com/office/drawing/2014/main" id="{86248968-426A-B4F6-DD61-063550564B39}"/>
              </a:ext>
            </a:extLst>
          </p:cNvPr>
          <p:cNvPicPr>
            <a:picLocks noChangeAspect="1"/>
          </p:cNvPicPr>
          <p:nvPr/>
        </p:nvPicPr>
        <p:blipFill>
          <a:blip r:embed="rId3"/>
          <a:stretch>
            <a:fillRect/>
          </a:stretch>
        </p:blipFill>
        <p:spPr>
          <a:xfrm>
            <a:off x="355725" y="3737339"/>
            <a:ext cx="5235394" cy="2812024"/>
          </a:xfrm>
          <a:prstGeom prst="rect">
            <a:avLst/>
          </a:prstGeom>
        </p:spPr>
      </p:pic>
    </p:spTree>
    <p:extLst>
      <p:ext uri="{BB962C8B-B14F-4D97-AF65-F5344CB8AC3E}">
        <p14:creationId xmlns:p14="http://schemas.microsoft.com/office/powerpoint/2010/main" val="4102741336"/>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95163374"/>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4244386602"/>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38576241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74281303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906478176"/>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710820525"/>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154441902"/>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220826576"/>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503132638"/>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4071077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5693866"/>
          </a:xfrm>
          <a:prstGeom prst="rect">
            <a:avLst/>
          </a:prstGeom>
          <a:noFill/>
        </p:spPr>
        <p:txBody>
          <a:bodyPr wrap="square">
            <a:spAutoFit/>
          </a:bodyPr>
          <a:lstStyle/>
          <a:p>
            <a:r>
              <a:rPr lang="az-Latn-AZ" sz="1400"/>
              <a:t>Arduino-da bizi maraqlandıran iki əsas pin var:</a:t>
            </a:r>
          </a:p>
          <a:p>
            <a:endParaRPr lang="az-Latn-AZ" sz="1400"/>
          </a:p>
          <a:p>
            <a:r>
              <a:rPr lang="en-US" sz="1400" b="1"/>
              <a:t>5V</a:t>
            </a:r>
            <a:r>
              <a:rPr lang="az-Latn-AZ" sz="1400" b="1"/>
              <a:t> (volt) pini</a:t>
            </a:r>
            <a:r>
              <a:rPr lang="az-Latn-AZ" sz="1400"/>
              <a:t>:</a:t>
            </a:r>
          </a:p>
          <a:p>
            <a:pPr marL="742950" lvl="1" indent="-285750">
              <a:buFont typeface="Arial" panose="020B0604020202020204" pitchFamily="34" charset="0"/>
              <a:buChar char="•"/>
            </a:pPr>
            <a:r>
              <a:rPr lang="az-Latn-AZ" sz="1400"/>
              <a:t>elektrik göndərir</a:t>
            </a:r>
          </a:p>
          <a:p>
            <a:pPr marL="742950" lvl="1" indent="-285750">
              <a:buFont typeface="Arial" panose="020B0604020202020204" pitchFamily="34" charset="0"/>
              <a:buChar char="•"/>
            </a:pPr>
            <a:r>
              <a:rPr lang="az-Latn-AZ" sz="1400"/>
              <a:t>enerjini çıxarır</a:t>
            </a:r>
          </a:p>
          <a:p>
            <a:pPr marL="742950" lvl="1" indent="-285750">
              <a:buFont typeface="Arial" panose="020B0604020202020204" pitchFamily="34" charset="0"/>
              <a:buChar char="•"/>
            </a:pPr>
            <a:r>
              <a:rPr lang="az-Latn-AZ" sz="1400"/>
              <a:t>“elektrik buradan çıxır” deməkdir</a:t>
            </a:r>
          </a:p>
          <a:p>
            <a:endParaRPr lang="az-Latn-AZ" sz="1400"/>
          </a:p>
          <a:p>
            <a:r>
              <a:rPr lang="az-Latn-AZ" sz="1400"/>
              <a:t>Bunu belə düşün: 5V = krandan çıxan su</a:t>
            </a:r>
          </a:p>
          <a:p>
            <a:endParaRPr lang="az-Latn-AZ" sz="1400"/>
          </a:p>
          <a:p>
            <a:endParaRPr lang="az-Latn-AZ" sz="1400"/>
          </a:p>
          <a:p>
            <a:r>
              <a:rPr lang="en-US" sz="1400" b="1"/>
              <a:t>GND (Ground)</a:t>
            </a:r>
            <a:r>
              <a:rPr lang="az-Latn-AZ" sz="1400" b="1"/>
              <a:t> pini</a:t>
            </a:r>
            <a:r>
              <a:rPr lang="az-Latn-AZ" sz="1400"/>
              <a:t>:</a:t>
            </a:r>
          </a:p>
          <a:p>
            <a:pPr marL="742950" lvl="1" indent="-285750">
              <a:buFont typeface="Arial" panose="020B0604020202020204" pitchFamily="34" charset="0"/>
              <a:buChar char="•"/>
            </a:pPr>
            <a:r>
              <a:rPr lang="en-US" sz="1400"/>
              <a:t>elektrik geri qayıdır</a:t>
            </a:r>
          </a:p>
          <a:p>
            <a:pPr marL="742950" lvl="1" indent="-285750">
              <a:buFont typeface="Arial" panose="020B0604020202020204" pitchFamily="34" charset="0"/>
              <a:buChar char="•"/>
            </a:pPr>
            <a:r>
              <a:rPr lang="en-US" sz="1400"/>
              <a:t>dövrəni tamamlayır</a:t>
            </a:r>
          </a:p>
          <a:p>
            <a:pPr marL="742950" lvl="1" indent="-285750">
              <a:buFont typeface="Arial" panose="020B0604020202020204" pitchFamily="34" charset="0"/>
              <a:buChar char="•"/>
            </a:pPr>
            <a:r>
              <a:rPr lang="en-US" sz="1400"/>
              <a:t>“elektrik buradan qayıdır” deməkdir</a:t>
            </a:r>
            <a:endParaRPr lang="az-Latn-AZ" sz="1400"/>
          </a:p>
          <a:p>
            <a:endParaRPr lang="az-Latn-AZ" sz="1400"/>
          </a:p>
          <a:p>
            <a:r>
              <a:rPr lang="en-US" sz="1400"/>
              <a:t>Bunu da belə düşün: GND = kanalizasiya, suyun qayıtdığı yer</a:t>
            </a:r>
            <a:r>
              <a:rPr lang="az-Latn-AZ" sz="1400"/>
              <a:t>.</a:t>
            </a:r>
          </a:p>
          <a:p>
            <a:endParaRPr lang="az-Latn-AZ" sz="1400"/>
          </a:p>
          <a:p>
            <a:r>
              <a:rPr lang="en-US" sz="1400"/>
              <a:t>Əgər su çıxıb qayıtmasa, axın olmaz. Elektrik də eynən bu cürdür.</a:t>
            </a:r>
            <a:endParaRPr lang="az-Latn-AZ" sz="1400"/>
          </a:p>
          <a:p>
            <a:endParaRPr lang="az-Latn-AZ" sz="1400"/>
          </a:p>
          <a:p>
            <a:endParaRPr lang="az-Latn-AZ" sz="1400"/>
          </a:p>
          <a:p>
            <a:endParaRPr lang="az-Latn-AZ" sz="1400"/>
          </a:p>
          <a:p>
            <a:r>
              <a:rPr lang="en-US" sz="1400"/>
              <a:t>PLUS (+) və MİNUS (–) xətləri</a:t>
            </a:r>
            <a:r>
              <a:rPr lang="az-Latn-AZ" sz="1400"/>
              <a:t>: </a:t>
            </a:r>
          </a:p>
          <a:p>
            <a:pPr marL="742950" lvl="1" indent="-285750">
              <a:buFont typeface="Arial" panose="020B0604020202020204" pitchFamily="34" charset="0"/>
              <a:buChar char="•"/>
            </a:pPr>
            <a:r>
              <a:rPr lang="en-US" sz="1400"/>
              <a:t>Qırmızı xətt → PLUS (+)</a:t>
            </a:r>
          </a:p>
          <a:p>
            <a:pPr marL="742950" lvl="1" indent="-285750">
              <a:buFont typeface="Arial" panose="020B0604020202020204" pitchFamily="34" charset="0"/>
              <a:buChar char="•"/>
            </a:pPr>
            <a:r>
              <a:rPr lang="en-US" sz="1400"/>
              <a:t>Mavi xətt → MİNUS / GND (–)</a:t>
            </a:r>
            <a:endParaRPr lang="az-Latn-AZ" sz="1400"/>
          </a:p>
          <a:p>
            <a:endParaRPr lang="az-Latn-AZ" sz="1400"/>
          </a:p>
          <a:p>
            <a:r>
              <a:rPr lang="en-US" sz="1400"/>
              <a:t>Bunlar elektrik</a:t>
            </a:r>
            <a:r>
              <a:rPr lang="az-Latn-AZ" sz="1400"/>
              <a:t> (enerji)</a:t>
            </a:r>
            <a:r>
              <a:rPr lang="en-US" sz="1400"/>
              <a:t> paylama yollarıdır.</a:t>
            </a:r>
            <a:endParaRPr lang="ru-RU" sz="1400"/>
          </a:p>
        </p:txBody>
      </p:sp>
      <p:pic>
        <p:nvPicPr>
          <p:cNvPr id="2" name="Picture 1">
            <a:extLst>
              <a:ext uri="{FF2B5EF4-FFF2-40B4-BE49-F238E27FC236}">
                <a16:creationId xmlns:a16="http://schemas.microsoft.com/office/drawing/2014/main" id="{23718BDB-1342-ED1F-99CC-864FFF5D0EF7}"/>
              </a:ext>
            </a:extLst>
          </p:cNvPr>
          <p:cNvPicPr>
            <a:picLocks noChangeAspect="1"/>
          </p:cNvPicPr>
          <p:nvPr/>
        </p:nvPicPr>
        <p:blipFill>
          <a:blip r:embed="rId2"/>
          <a:stretch>
            <a:fillRect/>
          </a:stretch>
        </p:blipFill>
        <p:spPr>
          <a:xfrm>
            <a:off x="5437762" y="0"/>
            <a:ext cx="6754238" cy="2594221"/>
          </a:xfrm>
          <a:prstGeom prst="rect">
            <a:avLst/>
          </a:prstGeom>
        </p:spPr>
      </p:pic>
    </p:spTree>
    <p:extLst>
      <p:ext uri="{BB962C8B-B14F-4D97-AF65-F5344CB8AC3E}">
        <p14:creationId xmlns:p14="http://schemas.microsoft.com/office/powerpoint/2010/main" val="720558991"/>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771729739"/>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458778688"/>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476390226"/>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801217518"/>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4192288705"/>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4098161460"/>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430368068"/>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092624997"/>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403404346"/>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4544147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6416885"/>
          </a:xfrm>
          <a:prstGeom prst="rect">
            <a:avLst/>
          </a:prstGeom>
          <a:noFill/>
        </p:spPr>
        <p:txBody>
          <a:bodyPr wrap="square">
            <a:spAutoFit/>
          </a:bodyPr>
          <a:lstStyle/>
          <a:p>
            <a:r>
              <a:rPr lang="az-Latn-AZ" sz="1400" b="1"/>
              <a:t>1) </a:t>
            </a:r>
            <a:r>
              <a:rPr lang="es-ES" sz="1400" b="1"/>
              <a:t>Arduino-dan +5V qırmızı xətti o deməkdir ki</a:t>
            </a:r>
            <a:r>
              <a:rPr lang="es-ES" sz="1400"/>
              <a:t>:</a:t>
            </a:r>
            <a:endParaRPr lang="az-Latn-AZ" sz="1400"/>
          </a:p>
          <a:p>
            <a:pPr marL="742950" lvl="1" indent="-285750">
              <a:lnSpc>
                <a:spcPct val="150000"/>
              </a:lnSpc>
              <a:buFont typeface="Arial" panose="020B0604020202020204" pitchFamily="34" charset="0"/>
              <a:buChar char="•"/>
            </a:pPr>
            <a:r>
              <a:rPr lang="en-US" sz="1400"/>
              <a:t>Arduino-nun 5V pinindən bir naqil götürürsən</a:t>
            </a:r>
            <a:br>
              <a:rPr lang="en-US" sz="1400"/>
            </a:br>
            <a:r>
              <a:rPr lang="az-Latn-AZ" sz="1400"/>
              <a:t>və </a:t>
            </a:r>
            <a:r>
              <a:rPr lang="en-US" sz="1400"/>
              <a:t>onu breadboard-un qırmızı xəttinə taxırsan</a:t>
            </a:r>
            <a:endParaRPr lang="az-Latn-AZ" sz="1400"/>
          </a:p>
          <a:p>
            <a:endParaRPr lang="az-Latn-AZ" sz="1400"/>
          </a:p>
          <a:p>
            <a:endParaRPr lang="az-Latn-AZ" sz="1400"/>
          </a:p>
          <a:p>
            <a:r>
              <a:rPr lang="en-US" sz="1400"/>
              <a:t>Bunun nəticəsi o olur ki: </a:t>
            </a:r>
            <a:endParaRPr lang="az-Latn-AZ" sz="1400"/>
          </a:p>
          <a:p>
            <a:pPr marL="742950" lvl="1" indent="-285750">
              <a:lnSpc>
                <a:spcPct val="150000"/>
              </a:lnSpc>
              <a:buFont typeface="Arial" panose="020B0604020202020204" pitchFamily="34" charset="0"/>
              <a:buChar char="•"/>
            </a:pPr>
            <a:r>
              <a:rPr lang="az-Latn-AZ" sz="1400"/>
              <a:t>Qırmızı xəttin bütün dəliklərində 5 volt elektrik var</a:t>
            </a:r>
          </a:p>
          <a:p>
            <a:pPr marL="742950" lvl="1" indent="-285750">
              <a:lnSpc>
                <a:spcPct val="150000"/>
              </a:lnSpc>
              <a:buFont typeface="Arial" panose="020B0604020202020204" pitchFamily="34" charset="0"/>
              <a:buChar char="•"/>
            </a:pPr>
            <a:r>
              <a:rPr lang="az-Latn-AZ" sz="1400"/>
              <a:t>Yəni qırmızı xətt: “enerji olan yol” olur</a:t>
            </a:r>
          </a:p>
          <a:p>
            <a:pPr lvl="1">
              <a:lnSpc>
                <a:spcPct val="150000"/>
              </a:lnSpc>
            </a:pPr>
            <a:endParaRPr lang="az-Latn-AZ" sz="1400"/>
          </a:p>
          <a:p>
            <a:pPr lvl="1">
              <a:lnSpc>
                <a:spcPct val="150000"/>
              </a:lnSpc>
            </a:pPr>
            <a:endParaRPr lang="az-Latn-AZ" sz="1400"/>
          </a:p>
          <a:p>
            <a:pPr marL="0" lvl="1">
              <a:lnSpc>
                <a:spcPct val="150000"/>
              </a:lnSpc>
            </a:pPr>
            <a:r>
              <a:rPr lang="az-Latn-AZ" sz="1400" b="1"/>
              <a:t>2) Arduino-dan gələn GND mavi xətti </a:t>
            </a:r>
            <a:r>
              <a:rPr lang="es-ES" sz="1400" b="1"/>
              <a:t>o deməkdir ki</a:t>
            </a:r>
            <a:r>
              <a:rPr lang="es-ES" sz="1400"/>
              <a:t>:</a:t>
            </a:r>
            <a:endParaRPr lang="az-Latn-AZ" sz="1400"/>
          </a:p>
          <a:p>
            <a:pPr marL="742950" lvl="2" indent="-285750">
              <a:lnSpc>
                <a:spcPct val="150000"/>
              </a:lnSpc>
              <a:buFont typeface="Arial" panose="020B0604020202020204" pitchFamily="34" charset="0"/>
              <a:buChar char="•"/>
            </a:pPr>
            <a:r>
              <a:rPr lang="az-Latn-AZ" sz="1400"/>
              <a:t>Arduino-nun GND pinindən bir naqil götürürsən və onu breadboard-un mavi xəttinə taxırsan</a:t>
            </a:r>
            <a:br>
              <a:rPr lang="az-Latn-AZ" sz="1400"/>
            </a:br>
            <a:endParaRPr lang="az-Latn-AZ" sz="1400"/>
          </a:p>
          <a:p>
            <a:pPr marL="0" lvl="1">
              <a:lnSpc>
                <a:spcPct val="150000"/>
              </a:lnSpc>
            </a:pPr>
            <a:r>
              <a:rPr lang="az-Latn-AZ" sz="1400"/>
              <a:t>Nəticə: </a:t>
            </a:r>
          </a:p>
          <a:p>
            <a:pPr marL="742950" lvl="2" indent="-285750">
              <a:lnSpc>
                <a:spcPct val="150000"/>
              </a:lnSpc>
              <a:buFont typeface="Arial" panose="020B0604020202020204" pitchFamily="34" charset="0"/>
              <a:buChar char="•"/>
            </a:pPr>
            <a:r>
              <a:rPr lang="az-Latn-AZ" sz="1400"/>
              <a:t>mavi xəttin bütün dəlikləri elektrikin qayıtdığı yol olur</a:t>
            </a:r>
          </a:p>
          <a:p>
            <a:pPr marL="0" lvl="1">
              <a:lnSpc>
                <a:spcPct val="150000"/>
              </a:lnSpc>
            </a:pPr>
            <a:endParaRPr lang="az-Latn-AZ" sz="1400"/>
          </a:p>
          <a:p>
            <a:pPr marL="0" lvl="1">
              <a:lnSpc>
                <a:spcPct val="150000"/>
              </a:lnSpc>
            </a:pPr>
            <a:endParaRPr lang="az-Latn-AZ" sz="1400"/>
          </a:p>
          <a:p>
            <a:pPr marL="0" lvl="1">
              <a:lnSpc>
                <a:spcPct val="150000"/>
              </a:lnSpc>
            </a:pPr>
            <a:r>
              <a:rPr lang="az-Latn-AZ" sz="1400"/>
              <a:t>Niyə bunu edirik? </a:t>
            </a:r>
          </a:p>
          <a:p>
            <a:pPr marL="742950" lvl="2" indent="-285750">
              <a:lnSpc>
                <a:spcPct val="150000"/>
              </a:lnSpc>
              <a:buFont typeface="Arial" panose="020B0604020202020204" pitchFamily="34" charset="0"/>
              <a:buChar char="•"/>
            </a:pPr>
            <a:r>
              <a:rPr lang="az-Latn-AZ" sz="1400"/>
              <a:t>Çünki hər dəfə Arduino-dan birbaşa naqil çəkmək çətindir. </a:t>
            </a:r>
          </a:p>
          <a:p>
            <a:pPr marL="742950" lvl="2" indent="-285750">
              <a:lnSpc>
                <a:spcPct val="150000"/>
              </a:lnSpc>
              <a:buFont typeface="Arial" panose="020B0604020202020204" pitchFamily="34" charset="0"/>
              <a:buChar char="•"/>
            </a:pPr>
            <a:r>
              <a:rPr lang="az-Latn-AZ" sz="1400"/>
              <a:t>Təsəvvür et ki, 5 LED və 3 sensor var. Əgər, hərəsinə ayrı-ayrı Arduino-dan 5V çəksən onda qarışıqlıq olar. </a:t>
            </a:r>
          </a:p>
          <a:p>
            <a:pPr marL="0" lvl="1">
              <a:lnSpc>
                <a:spcPct val="150000"/>
              </a:lnSpc>
            </a:pPr>
            <a:endParaRPr lang="az-Latn-AZ" sz="1400"/>
          </a:p>
        </p:txBody>
      </p:sp>
      <p:pic>
        <p:nvPicPr>
          <p:cNvPr id="2" name="Picture 1">
            <a:extLst>
              <a:ext uri="{FF2B5EF4-FFF2-40B4-BE49-F238E27FC236}">
                <a16:creationId xmlns:a16="http://schemas.microsoft.com/office/drawing/2014/main" id="{7615EB60-3BCC-8EB0-8E3B-A0BC84C56ABC}"/>
              </a:ext>
            </a:extLst>
          </p:cNvPr>
          <p:cNvPicPr>
            <a:picLocks noChangeAspect="1"/>
          </p:cNvPicPr>
          <p:nvPr/>
        </p:nvPicPr>
        <p:blipFill>
          <a:blip r:embed="rId2"/>
          <a:stretch>
            <a:fillRect/>
          </a:stretch>
        </p:blipFill>
        <p:spPr>
          <a:xfrm>
            <a:off x="5437762" y="0"/>
            <a:ext cx="6754238" cy="2594221"/>
          </a:xfrm>
          <a:prstGeom prst="rect">
            <a:avLst/>
          </a:prstGeom>
        </p:spPr>
      </p:pic>
    </p:spTree>
    <p:extLst>
      <p:ext uri="{BB962C8B-B14F-4D97-AF65-F5344CB8AC3E}">
        <p14:creationId xmlns:p14="http://schemas.microsoft.com/office/powerpoint/2010/main" val="235458085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091208684"/>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598902900"/>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224400099"/>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108515513"/>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934897814"/>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4070766492"/>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414894663"/>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751924521"/>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042284924"/>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5709368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5693866"/>
          </a:xfrm>
          <a:prstGeom prst="rect">
            <a:avLst/>
          </a:prstGeom>
          <a:noFill/>
        </p:spPr>
        <p:txBody>
          <a:bodyPr wrap="square">
            <a:spAutoFit/>
          </a:bodyPr>
          <a:lstStyle/>
          <a:p>
            <a:r>
              <a:rPr lang="en-US" sz="1400"/>
              <a:t>Sadə real həyat nümunəsi</a:t>
            </a:r>
            <a:r>
              <a:rPr lang="az-Latn-AZ" sz="1400"/>
              <a:t>:</a:t>
            </a:r>
          </a:p>
          <a:p>
            <a:endParaRPr lang="en-US" sz="1400"/>
          </a:p>
          <a:p>
            <a:r>
              <a:rPr lang="en-US" sz="1400"/>
              <a:t>Elektrik şəbəkəsi kimi düşün</a:t>
            </a:r>
          </a:p>
          <a:p>
            <a:endParaRPr lang="en-US" sz="1400"/>
          </a:p>
          <a:p>
            <a:r>
              <a:rPr lang="en-US" sz="1400"/>
              <a:t>Elektrik stansiyası → Arduino</a:t>
            </a:r>
          </a:p>
          <a:p>
            <a:pPr marL="742950" lvl="1" indent="-285750">
              <a:buFont typeface="Arial" panose="020B0604020202020204" pitchFamily="34" charset="0"/>
              <a:buChar char="•"/>
            </a:pPr>
            <a:r>
              <a:rPr lang="en-US" sz="1400"/>
              <a:t>Qırmızı kabel → faza</a:t>
            </a:r>
          </a:p>
          <a:p>
            <a:pPr marL="742950" lvl="1" indent="-285750">
              <a:buFont typeface="Arial" panose="020B0604020202020204" pitchFamily="34" charset="0"/>
              <a:buChar char="•"/>
            </a:pPr>
            <a:r>
              <a:rPr lang="en-US" sz="1400"/>
              <a:t>Mavi kabel → neytral</a:t>
            </a:r>
          </a:p>
          <a:p>
            <a:endParaRPr lang="en-US" sz="1400"/>
          </a:p>
          <a:p>
            <a:r>
              <a:rPr lang="en-US" sz="1400"/>
              <a:t>Evdə:</a:t>
            </a:r>
          </a:p>
          <a:p>
            <a:pPr marL="742950" lvl="1" indent="-285750">
              <a:buFont typeface="Arial" panose="020B0604020202020204" pitchFamily="34" charset="0"/>
              <a:buChar char="•"/>
            </a:pPr>
            <a:r>
              <a:rPr lang="en-US" sz="1400"/>
              <a:t>prizdən enerji gəlir</a:t>
            </a:r>
          </a:p>
          <a:p>
            <a:pPr marL="742950" lvl="1" indent="-285750">
              <a:buFont typeface="Arial" panose="020B0604020202020204" pitchFamily="34" charset="0"/>
              <a:buChar char="•"/>
            </a:pPr>
            <a:r>
              <a:rPr lang="en-US" sz="1400"/>
              <a:t>lampa işləyir</a:t>
            </a:r>
          </a:p>
          <a:p>
            <a:pPr marL="742950" lvl="1" indent="-285750">
              <a:buFont typeface="Arial" panose="020B0604020202020204" pitchFamily="34" charset="0"/>
              <a:buChar char="•"/>
            </a:pPr>
            <a:r>
              <a:rPr lang="en-US" sz="1400"/>
              <a:t>elektrik geri qayıdır</a:t>
            </a:r>
          </a:p>
          <a:p>
            <a:endParaRPr lang="en-US" sz="1400"/>
          </a:p>
          <a:p>
            <a:r>
              <a:rPr lang="en-US" sz="1400"/>
              <a:t>Breadboard-da da:</a:t>
            </a:r>
          </a:p>
          <a:p>
            <a:pPr marL="742950" lvl="1" indent="-285750">
              <a:buFont typeface="Arial" panose="020B0604020202020204" pitchFamily="34" charset="0"/>
              <a:buChar char="•"/>
            </a:pPr>
            <a:r>
              <a:rPr lang="en-US" sz="1400"/>
              <a:t>5V gəlir</a:t>
            </a:r>
          </a:p>
          <a:p>
            <a:pPr marL="742950" lvl="1" indent="-285750">
              <a:buFont typeface="Arial" panose="020B0604020202020204" pitchFamily="34" charset="0"/>
              <a:buChar char="•"/>
            </a:pPr>
            <a:r>
              <a:rPr lang="en-US" sz="1400"/>
              <a:t>LED işləyir</a:t>
            </a:r>
          </a:p>
          <a:p>
            <a:pPr marL="742950" lvl="1" indent="-285750">
              <a:buFont typeface="Arial" panose="020B0604020202020204" pitchFamily="34" charset="0"/>
              <a:buChar char="•"/>
            </a:pPr>
            <a:r>
              <a:rPr lang="en-US" sz="1400"/>
              <a:t>GND-yə qayıdır</a:t>
            </a:r>
            <a:endParaRPr lang="az-Latn-AZ" sz="1400"/>
          </a:p>
          <a:p>
            <a:endParaRPr lang="az-Latn-AZ" sz="1400"/>
          </a:p>
          <a:p>
            <a:endParaRPr lang="az-Latn-AZ" sz="1400"/>
          </a:p>
          <a:p>
            <a:r>
              <a:rPr lang="en-US" sz="1400"/>
              <a:t>Qısa</a:t>
            </a:r>
            <a:r>
              <a:rPr lang="az-Latn-AZ" sz="1400"/>
              <a:t>ca:</a:t>
            </a:r>
            <a:endParaRPr lang="en-US" sz="1400"/>
          </a:p>
          <a:p>
            <a:pPr marL="742950" lvl="1" indent="-285750">
              <a:buFont typeface="Arial" panose="020B0604020202020204" pitchFamily="34" charset="0"/>
              <a:buChar char="•"/>
            </a:pPr>
            <a:r>
              <a:rPr lang="en-US" sz="1400"/>
              <a:t>5V → qırmızı xətt → enerji gəlir</a:t>
            </a:r>
          </a:p>
          <a:p>
            <a:pPr marL="742950" lvl="1" indent="-285750">
              <a:buFont typeface="Arial" panose="020B0604020202020204" pitchFamily="34" charset="0"/>
              <a:buChar char="•"/>
            </a:pPr>
            <a:r>
              <a:rPr lang="en-US" sz="1400"/>
              <a:t>GND → mavi xətt → enerji qayıdır</a:t>
            </a:r>
          </a:p>
          <a:p>
            <a:pPr marL="742950" lvl="1" indent="-285750">
              <a:buFont typeface="Arial" panose="020B0604020202020204" pitchFamily="34" charset="0"/>
              <a:buChar char="•"/>
            </a:pPr>
            <a:r>
              <a:rPr lang="en-US" sz="1400"/>
              <a:t>Qırmızı + mavi birlikdə → dövrə işləyir</a:t>
            </a:r>
            <a:r>
              <a:rPr lang="az-Latn-AZ" sz="1400"/>
              <a:t>. Enerji qayıtmalıdır ki, dövrə yaransın.</a:t>
            </a:r>
            <a:endParaRPr lang="en-US" sz="1400"/>
          </a:p>
          <a:p>
            <a:pPr marL="742950" lvl="1" indent="-285750">
              <a:buFont typeface="Arial" panose="020B0604020202020204" pitchFamily="34" charset="0"/>
              <a:buChar char="•"/>
            </a:pPr>
            <a:r>
              <a:rPr lang="en-US" sz="1400"/>
              <a:t>Tək biri → heç nə işləmir</a:t>
            </a:r>
            <a:endParaRPr lang="az-Latn-AZ" sz="1400"/>
          </a:p>
          <a:p>
            <a:endParaRPr lang="az-Latn-AZ" sz="1400"/>
          </a:p>
          <a:p>
            <a:endParaRPr lang="ru-RU" sz="1400"/>
          </a:p>
        </p:txBody>
      </p:sp>
    </p:spTree>
    <p:extLst>
      <p:ext uri="{BB962C8B-B14F-4D97-AF65-F5344CB8AC3E}">
        <p14:creationId xmlns:p14="http://schemas.microsoft.com/office/powerpoint/2010/main" val="864311846"/>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217913550"/>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412618760"/>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885632499"/>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617390432"/>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819424133"/>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809416058"/>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951507435"/>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005989399"/>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4421754"/>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4731696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970318"/>
          </a:xfrm>
          <a:prstGeom prst="rect">
            <a:avLst/>
          </a:prstGeom>
          <a:noFill/>
        </p:spPr>
        <p:txBody>
          <a:bodyPr wrap="square">
            <a:spAutoFit/>
          </a:bodyPr>
          <a:lstStyle/>
          <a:p>
            <a:r>
              <a:rPr lang="en-US" sz="1400"/>
              <a:t>Ortadakı uzun boşluq nədir? (DIP</a:t>
            </a:r>
            <a:r>
              <a:rPr lang="az-Latn-AZ" sz="1400"/>
              <a:t> - Dual In-line Package</a:t>
            </a:r>
            <a:r>
              <a:rPr lang="en-US" sz="1400"/>
              <a:t> support)</a:t>
            </a:r>
          </a:p>
          <a:p>
            <a:endParaRPr lang="en-US" sz="1400"/>
          </a:p>
          <a:p>
            <a:r>
              <a:rPr lang="en-US" sz="1400"/>
              <a:t>Breadboard-un </a:t>
            </a:r>
            <a:r>
              <a:rPr lang="en-US" sz="1400" b="1"/>
              <a:t>tam ortasında uzun </a:t>
            </a:r>
            <a:r>
              <a:rPr lang="az-Latn-AZ" sz="1400" b="1"/>
              <a:t>olan</a:t>
            </a:r>
            <a:r>
              <a:rPr lang="en-US" sz="1400" b="1"/>
              <a:t> boşluq</a:t>
            </a:r>
            <a:r>
              <a:rPr lang="en-US" sz="1400"/>
              <a:t> </a:t>
            </a:r>
            <a:r>
              <a:rPr lang="az-Latn-AZ" sz="1400"/>
              <a:t>belə adlanır</a:t>
            </a:r>
            <a:r>
              <a:rPr lang="en-US" sz="1400"/>
              <a:t>:</a:t>
            </a:r>
            <a:endParaRPr lang="az-Latn-AZ" sz="1400"/>
          </a:p>
          <a:p>
            <a:pPr marL="742950" lvl="1" indent="-285750">
              <a:buFont typeface="Arial" panose="020B0604020202020204" pitchFamily="34" charset="0"/>
              <a:buChar char="•"/>
            </a:pPr>
            <a:r>
              <a:rPr lang="en-US" sz="1400" b="1"/>
              <a:t>Ravine</a:t>
            </a:r>
          </a:p>
          <a:p>
            <a:pPr marL="742950" lvl="1" indent="-285750">
              <a:buFont typeface="Arial" panose="020B0604020202020204" pitchFamily="34" charset="0"/>
              <a:buChar char="•"/>
            </a:pPr>
            <a:r>
              <a:rPr lang="en-US" sz="1400" b="1"/>
              <a:t>Crevasse</a:t>
            </a:r>
          </a:p>
          <a:p>
            <a:pPr marL="742950" lvl="1" indent="-285750">
              <a:buFont typeface="Arial" panose="020B0604020202020204" pitchFamily="34" charset="0"/>
              <a:buChar char="•"/>
            </a:pPr>
            <a:r>
              <a:rPr lang="en-US" sz="1400" b="1"/>
              <a:t>DIP support</a:t>
            </a:r>
          </a:p>
          <a:p>
            <a:pPr marL="742950" lvl="1" indent="-285750">
              <a:buFont typeface="Arial" panose="020B0604020202020204" pitchFamily="34" charset="0"/>
              <a:buChar char="•"/>
            </a:pPr>
            <a:r>
              <a:rPr lang="en-US" sz="1400" b="1"/>
              <a:t>bəzən sadəcə </a:t>
            </a:r>
            <a:r>
              <a:rPr lang="en-US" sz="1400"/>
              <a:t>center gap</a:t>
            </a:r>
            <a:endParaRPr lang="az-Latn-AZ" sz="1400"/>
          </a:p>
          <a:p>
            <a:endParaRPr lang="en-US" sz="1400"/>
          </a:p>
          <a:p>
            <a:r>
              <a:rPr lang="en-US" sz="1400"/>
              <a:t>Əsas vəzifəsi:</a:t>
            </a:r>
            <a:endParaRPr lang="az-Latn-AZ" sz="1400"/>
          </a:p>
          <a:p>
            <a:pPr marL="742950" lvl="1" indent="-285750">
              <a:buFont typeface="Arial" panose="020B0604020202020204" pitchFamily="34" charset="0"/>
              <a:buChar char="•"/>
            </a:pPr>
            <a:r>
              <a:rPr lang="en-US" sz="1400"/>
              <a:t>Sol tərəfi sağ tərəfdən ayırmaq</a:t>
            </a:r>
            <a:r>
              <a:rPr lang="az-Latn-AZ" sz="1400"/>
              <a:t>dır</a:t>
            </a:r>
            <a:endParaRPr lang="en-US" sz="1400"/>
          </a:p>
          <a:p>
            <a:endParaRPr lang="en-US" sz="1400"/>
          </a:p>
          <a:p>
            <a:r>
              <a:rPr lang="en-US" sz="1400"/>
              <a:t>Bu boşluq olmasa:</a:t>
            </a:r>
          </a:p>
          <a:p>
            <a:pPr marL="742950" lvl="1" indent="-285750">
              <a:buFont typeface="Arial" panose="020B0604020202020204" pitchFamily="34" charset="0"/>
              <a:buChar char="•"/>
            </a:pPr>
            <a:r>
              <a:rPr lang="en-US" sz="1400"/>
              <a:t>LED</a:t>
            </a:r>
          </a:p>
          <a:p>
            <a:pPr marL="742950" lvl="1" indent="-285750">
              <a:buFont typeface="Arial" panose="020B0604020202020204" pitchFamily="34" charset="0"/>
              <a:buChar char="•"/>
            </a:pPr>
            <a:r>
              <a:rPr lang="en-US" sz="1400"/>
              <a:t>çip</a:t>
            </a:r>
          </a:p>
          <a:p>
            <a:pPr marL="742950" lvl="1" indent="-285750">
              <a:buFont typeface="Arial" panose="020B0604020202020204" pitchFamily="34" charset="0"/>
              <a:buChar char="•"/>
            </a:pPr>
            <a:r>
              <a:rPr lang="en-US" sz="1400"/>
              <a:t>tranzistor</a:t>
            </a:r>
          </a:p>
          <a:p>
            <a:pPr marL="742950" lvl="1" indent="-285750">
              <a:buFont typeface="Arial" panose="020B0604020202020204" pitchFamily="34" charset="0"/>
              <a:buChar char="•"/>
            </a:pPr>
            <a:r>
              <a:rPr lang="en-US" sz="1400"/>
              <a:t>hamısı öz ayaqları ilə bir-birinə toxunardı</a:t>
            </a:r>
            <a:r>
              <a:rPr lang="az-Latn-AZ" sz="1400"/>
              <a:t> və qısa qapanma baş verərdi.</a:t>
            </a:r>
          </a:p>
          <a:p>
            <a:endParaRPr lang="az-Latn-AZ" sz="1400"/>
          </a:p>
          <a:p>
            <a:endParaRPr lang="ru-RU" sz="1400"/>
          </a:p>
        </p:txBody>
      </p:sp>
      <p:pic>
        <p:nvPicPr>
          <p:cNvPr id="3" name="Picture 2">
            <a:extLst>
              <a:ext uri="{FF2B5EF4-FFF2-40B4-BE49-F238E27FC236}">
                <a16:creationId xmlns:a16="http://schemas.microsoft.com/office/drawing/2014/main" id="{293C8C49-4B5D-DF36-B842-DB0BDB004E27}"/>
              </a:ext>
            </a:extLst>
          </p:cNvPr>
          <p:cNvPicPr>
            <a:picLocks noChangeAspect="1"/>
          </p:cNvPicPr>
          <p:nvPr/>
        </p:nvPicPr>
        <p:blipFill>
          <a:blip r:embed="rId2"/>
          <a:srcRect l="8499" r="9517"/>
          <a:stretch/>
        </p:blipFill>
        <p:spPr>
          <a:xfrm>
            <a:off x="6729918" y="0"/>
            <a:ext cx="5460460" cy="3962743"/>
          </a:xfrm>
          <a:prstGeom prst="rect">
            <a:avLst/>
          </a:prstGeom>
        </p:spPr>
      </p:pic>
    </p:spTree>
    <p:extLst>
      <p:ext uri="{BB962C8B-B14F-4D97-AF65-F5344CB8AC3E}">
        <p14:creationId xmlns:p14="http://schemas.microsoft.com/office/powerpoint/2010/main" val="2774051093"/>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095315127"/>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124047326"/>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636048581"/>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57894999"/>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377060263"/>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821709696"/>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212066873"/>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94092505"/>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892791482"/>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0283294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6124754"/>
          </a:xfrm>
          <a:prstGeom prst="rect">
            <a:avLst/>
          </a:prstGeom>
          <a:noFill/>
        </p:spPr>
        <p:txBody>
          <a:bodyPr wrap="square">
            <a:spAutoFit/>
          </a:bodyPr>
          <a:lstStyle/>
          <a:p>
            <a:r>
              <a:rPr lang="en-US" sz="1400" b="1"/>
              <a:t>ABCDE</a:t>
            </a:r>
            <a:r>
              <a:rPr lang="en-US" sz="1400"/>
              <a:t> və </a:t>
            </a:r>
            <a:r>
              <a:rPr lang="en-US" sz="1400" b="1"/>
              <a:t>FGHİJ</a:t>
            </a:r>
            <a:r>
              <a:rPr lang="en-US" sz="1400"/>
              <a:t> nə deməkdir?</a:t>
            </a:r>
            <a:endParaRPr lang="az-Latn-AZ" sz="1400"/>
          </a:p>
          <a:p>
            <a:endParaRPr lang="en-US" sz="1400"/>
          </a:p>
          <a:p>
            <a:r>
              <a:rPr lang="en-US" sz="1400"/>
              <a:t>Breadboard-un ortasında hər sətir belə bölünüb:</a:t>
            </a:r>
            <a:endParaRPr lang="az-Latn-AZ" sz="1400"/>
          </a:p>
          <a:p>
            <a:endParaRPr lang="az-Latn-AZ" sz="1400"/>
          </a:p>
          <a:p>
            <a:r>
              <a:rPr lang="en-US" sz="1400"/>
              <a:t>Çox vacib qayda:</a:t>
            </a:r>
          </a:p>
          <a:p>
            <a:pPr marL="742950" lvl="1" indent="-285750">
              <a:buFont typeface="Arial" panose="020B0604020202020204" pitchFamily="34" charset="0"/>
              <a:buChar char="•"/>
            </a:pPr>
            <a:r>
              <a:rPr lang="en-US" sz="1400"/>
              <a:t>A-B-C-D-E → bir-birinə BAĞLIDIR</a:t>
            </a:r>
          </a:p>
          <a:p>
            <a:pPr marL="742950" lvl="1" indent="-285750">
              <a:buFont typeface="Arial" panose="020B0604020202020204" pitchFamily="34" charset="0"/>
              <a:buChar char="•"/>
            </a:pPr>
            <a:r>
              <a:rPr lang="en-US" sz="1400"/>
              <a:t>F-G-H-I-J → bir-birinə BAĞLIDIR</a:t>
            </a:r>
          </a:p>
          <a:p>
            <a:pPr marL="742950" lvl="1" indent="-285750">
              <a:buFont typeface="Arial" panose="020B0604020202020204" pitchFamily="34" charset="0"/>
              <a:buChar char="•"/>
            </a:pPr>
            <a:r>
              <a:rPr lang="en-US" sz="1400"/>
              <a:t>E ilə F arasında → BAĞLANTI YOXDUR</a:t>
            </a:r>
          </a:p>
          <a:p>
            <a:endParaRPr lang="en-US" sz="1400"/>
          </a:p>
          <a:p>
            <a:r>
              <a:rPr lang="en-US" sz="1400"/>
              <a:t>Ortadakı boşluq buna görə var.</a:t>
            </a:r>
            <a:endParaRPr lang="az-Latn-AZ" sz="1400"/>
          </a:p>
          <a:p>
            <a:endParaRPr lang="az-Latn-AZ" sz="1400"/>
          </a:p>
          <a:p>
            <a:endParaRPr lang="az-Latn-AZ" sz="1400"/>
          </a:p>
          <a:p>
            <a:endParaRPr lang="az-Latn-AZ" sz="1400"/>
          </a:p>
          <a:p>
            <a:endParaRPr lang="az-Latn-AZ" sz="1400"/>
          </a:p>
          <a:p>
            <a:endParaRPr lang="az-Latn-AZ" sz="1400"/>
          </a:p>
          <a:p>
            <a:r>
              <a:rPr lang="en-US" sz="1400"/>
              <a:t>Əgər məsələn LED “Tam sol” yaxud “tam sağ” tərəfdə olsa nə baş verir?</a:t>
            </a:r>
          </a:p>
          <a:p>
            <a:endParaRPr lang="en-US" sz="1400"/>
          </a:p>
          <a:p>
            <a:r>
              <a:rPr lang="en-US" sz="1400"/>
              <a:t>LED-i tam sol tərəfdə taxsaq (A və C məsələn)</a:t>
            </a:r>
          </a:p>
          <a:p>
            <a:pPr marL="742950" lvl="1" indent="-285750">
              <a:buFont typeface="Arial" panose="020B0604020202020204" pitchFamily="34" charset="0"/>
              <a:buChar char="•"/>
            </a:pPr>
            <a:r>
              <a:rPr lang="en-US" sz="1400"/>
              <a:t>bir ayağı A10</a:t>
            </a:r>
          </a:p>
          <a:p>
            <a:pPr marL="742950" lvl="1" indent="-285750">
              <a:buFont typeface="Arial" panose="020B0604020202020204" pitchFamily="34" charset="0"/>
              <a:buChar char="•"/>
            </a:pPr>
            <a:r>
              <a:rPr lang="en-US" sz="1400"/>
              <a:t>o biri ayağı C10</a:t>
            </a:r>
          </a:p>
          <a:p>
            <a:r>
              <a:rPr lang="en-US" sz="1400"/>
              <a:t>olarsa və bunlar A-B-C-D-E qrupundadırsa, LED-in iki ayağı birbaşa birləşir.</a:t>
            </a:r>
          </a:p>
          <a:p>
            <a:endParaRPr lang="az-Latn-AZ" sz="1400"/>
          </a:p>
          <a:p>
            <a:endParaRPr lang="en-US" sz="1400"/>
          </a:p>
          <a:p>
            <a:r>
              <a:rPr lang="en-US" sz="1400"/>
              <a:t>Nəticədə isə:</a:t>
            </a:r>
          </a:p>
          <a:p>
            <a:pPr marL="742950" lvl="1" indent="-285750">
              <a:buFont typeface="Arial" panose="020B0604020202020204" pitchFamily="34" charset="0"/>
              <a:buChar char="•"/>
            </a:pPr>
            <a:r>
              <a:rPr lang="en-US" sz="1400"/>
              <a:t>cərəyan LED-in içindən keçmir</a:t>
            </a:r>
          </a:p>
          <a:p>
            <a:pPr marL="742950" lvl="1" indent="-285750">
              <a:buFont typeface="Arial" panose="020B0604020202020204" pitchFamily="34" charset="0"/>
              <a:buChar char="•"/>
            </a:pPr>
            <a:r>
              <a:rPr lang="en-US" sz="1400"/>
              <a:t>LED yanmır</a:t>
            </a:r>
          </a:p>
          <a:p>
            <a:endParaRPr lang="en-US" sz="1400"/>
          </a:p>
          <a:p>
            <a:r>
              <a:rPr lang="en-US" sz="1400"/>
              <a:t>Bu səhv qoş</a:t>
            </a:r>
            <a:r>
              <a:rPr lang="az-Latn-AZ" sz="1400"/>
              <a:t>ul</a:t>
            </a:r>
            <a:r>
              <a:rPr lang="en-US" sz="1400"/>
              <a:t>madır.</a:t>
            </a:r>
            <a:endParaRPr lang="ru-RU" sz="1400"/>
          </a:p>
        </p:txBody>
      </p:sp>
      <p:pic>
        <p:nvPicPr>
          <p:cNvPr id="2" name="Picture 1">
            <a:extLst>
              <a:ext uri="{FF2B5EF4-FFF2-40B4-BE49-F238E27FC236}">
                <a16:creationId xmlns:a16="http://schemas.microsoft.com/office/drawing/2014/main" id="{9FB2FB72-0F74-109B-7CFB-2814A391E81D}"/>
              </a:ext>
            </a:extLst>
          </p:cNvPr>
          <p:cNvPicPr>
            <a:picLocks noChangeAspect="1"/>
          </p:cNvPicPr>
          <p:nvPr/>
        </p:nvPicPr>
        <p:blipFill>
          <a:blip r:embed="rId2"/>
          <a:stretch>
            <a:fillRect/>
          </a:stretch>
        </p:blipFill>
        <p:spPr>
          <a:xfrm>
            <a:off x="5437762" y="0"/>
            <a:ext cx="6754238" cy="2594221"/>
          </a:xfrm>
          <a:prstGeom prst="rect">
            <a:avLst/>
          </a:prstGeom>
        </p:spPr>
      </p:pic>
    </p:spTree>
    <p:extLst>
      <p:ext uri="{BB962C8B-B14F-4D97-AF65-F5344CB8AC3E}">
        <p14:creationId xmlns:p14="http://schemas.microsoft.com/office/powerpoint/2010/main" val="2580965210"/>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933413289"/>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021044866"/>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394779423"/>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537442808"/>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551928103"/>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143371645"/>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186939425"/>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893578553"/>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303633173"/>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6771509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6555641"/>
          </a:xfrm>
          <a:prstGeom prst="rect">
            <a:avLst/>
          </a:prstGeom>
          <a:noFill/>
        </p:spPr>
        <p:txBody>
          <a:bodyPr wrap="square">
            <a:spAutoFit/>
          </a:bodyPr>
          <a:lstStyle/>
          <a:p>
            <a:r>
              <a:rPr lang="en-US" sz="1400"/>
              <a:t>Arduino nə üçün yaradılıb?</a:t>
            </a:r>
          </a:p>
          <a:p>
            <a:endParaRPr lang="en-US" sz="1400"/>
          </a:p>
          <a:p>
            <a:r>
              <a:rPr lang="en-US" sz="1400"/>
              <a:t>Arduino:</a:t>
            </a:r>
          </a:p>
          <a:p>
            <a:pPr marL="742950" lvl="1" indent="-285750">
              <a:lnSpc>
                <a:spcPct val="150000"/>
              </a:lnSpc>
              <a:buFont typeface="Arial" panose="020B0604020202020204" pitchFamily="34" charset="0"/>
              <a:buChar char="•"/>
            </a:pPr>
            <a:r>
              <a:rPr lang="en-US" sz="1400"/>
              <a:t>elektronikanı hamı üçün əlçatan etmək,</a:t>
            </a:r>
          </a:p>
          <a:p>
            <a:pPr marL="742950" lvl="1" indent="-285750">
              <a:lnSpc>
                <a:spcPct val="150000"/>
              </a:lnSpc>
              <a:buFont typeface="Arial" panose="020B0604020202020204" pitchFamily="34" charset="0"/>
              <a:buChar char="•"/>
            </a:pPr>
            <a:r>
              <a:rPr lang="en-US" sz="1400"/>
              <a:t>proqramlaşdırmanı fiziki dünyaya bağlamaq,</a:t>
            </a:r>
          </a:p>
          <a:p>
            <a:pPr marL="742950" lvl="1" indent="-285750">
              <a:lnSpc>
                <a:spcPct val="150000"/>
              </a:lnSpc>
              <a:buFont typeface="Arial" panose="020B0604020202020204" pitchFamily="34" charset="0"/>
              <a:buChar char="•"/>
            </a:pPr>
            <a:r>
              <a:rPr lang="en-US" sz="1400"/>
              <a:t>“fikrim var, amma necə edim?” deyən insanlara yol açmaq üçün yaradılıb.</a:t>
            </a:r>
          </a:p>
          <a:p>
            <a:endParaRPr lang="en-US" sz="1400"/>
          </a:p>
          <a:p>
            <a:r>
              <a:rPr lang="en-US" sz="1400"/>
              <a:t>Ona görə də:</a:t>
            </a:r>
          </a:p>
          <a:p>
            <a:pPr marL="742950" lvl="1" indent="-285750">
              <a:lnSpc>
                <a:spcPct val="150000"/>
              </a:lnSpc>
              <a:buFont typeface="Arial" panose="020B0604020202020204" pitchFamily="34" charset="0"/>
              <a:buChar char="•"/>
            </a:pPr>
            <a:r>
              <a:rPr lang="en-US" sz="1400"/>
              <a:t>sadədir</a:t>
            </a:r>
          </a:p>
          <a:p>
            <a:pPr marL="742950" lvl="1" indent="-285750">
              <a:lnSpc>
                <a:spcPct val="150000"/>
              </a:lnSpc>
              <a:buFont typeface="Arial" panose="020B0604020202020204" pitchFamily="34" charset="0"/>
              <a:buChar char="•"/>
            </a:pPr>
            <a:r>
              <a:rPr lang="en-US" sz="1400"/>
              <a:t>ucuzdur</a:t>
            </a:r>
          </a:p>
          <a:p>
            <a:pPr marL="742950" lvl="1" indent="-285750">
              <a:lnSpc>
                <a:spcPct val="150000"/>
              </a:lnSpc>
              <a:buFont typeface="Arial" panose="020B0604020202020204" pitchFamily="34" charset="0"/>
              <a:buChar char="•"/>
            </a:pPr>
            <a:r>
              <a:rPr lang="en-US" sz="1400"/>
              <a:t>öyrənməsi rahatdır</a:t>
            </a:r>
          </a:p>
          <a:p>
            <a:pPr marL="742950" lvl="1" indent="-285750">
              <a:lnSpc>
                <a:spcPct val="150000"/>
              </a:lnSpc>
              <a:buFont typeface="Arial" panose="020B0604020202020204" pitchFamily="34" charset="0"/>
              <a:buChar char="•"/>
            </a:pPr>
            <a:r>
              <a:rPr lang="en-US" sz="1400"/>
              <a:t>səhv etməkdən qorxutmur</a:t>
            </a:r>
            <a:endParaRPr lang="az-Latn-AZ" sz="1400"/>
          </a:p>
          <a:p>
            <a:endParaRPr lang="az-Latn-AZ" sz="1400"/>
          </a:p>
          <a:p>
            <a:endParaRPr lang="az-Latn-AZ" sz="1400"/>
          </a:p>
          <a:p>
            <a:r>
              <a:rPr lang="en-US" sz="1400"/>
              <a:t>Arduino:</a:t>
            </a:r>
          </a:p>
          <a:p>
            <a:pPr marL="742950" lvl="1" indent="-285750">
              <a:lnSpc>
                <a:spcPct val="150000"/>
              </a:lnSpc>
              <a:buFont typeface="Arial" panose="020B0604020202020204" pitchFamily="34" charset="0"/>
              <a:buChar char="•"/>
            </a:pPr>
            <a:r>
              <a:rPr lang="en-US" sz="1400"/>
              <a:t>tələbələr</a:t>
            </a:r>
          </a:p>
          <a:p>
            <a:pPr marL="742950" lvl="1" indent="-285750">
              <a:lnSpc>
                <a:spcPct val="150000"/>
              </a:lnSpc>
              <a:buFont typeface="Arial" panose="020B0604020202020204" pitchFamily="34" charset="0"/>
              <a:buChar char="•"/>
            </a:pPr>
            <a:r>
              <a:rPr lang="en-US" sz="1400"/>
              <a:t>müəllimlər</a:t>
            </a:r>
          </a:p>
          <a:p>
            <a:pPr marL="742950" lvl="1" indent="-285750">
              <a:lnSpc>
                <a:spcPct val="150000"/>
              </a:lnSpc>
              <a:buFont typeface="Arial" panose="020B0604020202020204" pitchFamily="34" charset="0"/>
              <a:buChar char="•"/>
            </a:pPr>
            <a:r>
              <a:rPr lang="en-US" sz="1400"/>
              <a:t>hobbi ilə məşğul olanlar</a:t>
            </a:r>
          </a:p>
          <a:p>
            <a:pPr marL="742950" lvl="1" indent="-285750">
              <a:lnSpc>
                <a:spcPct val="150000"/>
              </a:lnSpc>
              <a:buFont typeface="Arial" panose="020B0604020202020204" pitchFamily="34" charset="0"/>
              <a:buChar char="•"/>
            </a:pPr>
            <a:r>
              <a:rPr lang="en-US" sz="1400"/>
              <a:t>robototexnika öyrənənlər</a:t>
            </a:r>
          </a:p>
          <a:p>
            <a:pPr marL="742950" lvl="1" indent="-285750">
              <a:lnSpc>
                <a:spcPct val="150000"/>
              </a:lnSpc>
              <a:buFont typeface="Arial" panose="020B0604020202020204" pitchFamily="34" charset="0"/>
              <a:buChar char="•"/>
            </a:pPr>
            <a:r>
              <a:rPr lang="en-US" sz="1400"/>
              <a:t>avtomatika ilə maraqlananlar</a:t>
            </a:r>
          </a:p>
          <a:p>
            <a:pPr marL="742950" lvl="1" indent="-285750">
              <a:lnSpc>
                <a:spcPct val="150000"/>
              </a:lnSpc>
              <a:buFont typeface="Arial" panose="020B0604020202020204" pitchFamily="34" charset="0"/>
              <a:buChar char="•"/>
            </a:pPr>
            <a:r>
              <a:rPr lang="en-US" sz="1400"/>
              <a:t>“özüm nəsə düzəltmək istəyirəm” deyən hər kəs üçündür</a:t>
            </a:r>
          </a:p>
          <a:p>
            <a:pPr marL="742950" lvl="1" indent="-285750">
              <a:lnSpc>
                <a:spcPct val="150000"/>
              </a:lnSpc>
              <a:buFont typeface="Arial" panose="020B0604020202020204" pitchFamily="34" charset="0"/>
              <a:buChar char="•"/>
            </a:pPr>
            <a:r>
              <a:rPr lang="en-US" sz="1400"/>
              <a:t>Peşəkar olmaq məcburi deyil, maraqlı olmaq kifayətdir.</a:t>
            </a:r>
            <a:endParaRPr lang="az-Latn-AZ" sz="1400"/>
          </a:p>
          <a:p>
            <a:endParaRPr lang="ru-RU" sz="1400"/>
          </a:p>
        </p:txBody>
      </p:sp>
    </p:spTree>
    <p:extLst>
      <p:ext uri="{BB962C8B-B14F-4D97-AF65-F5344CB8AC3E}">
        <p14:creationId xmlns:p14="http://schemas.microsoft.com/office/powerpoint/2010/main" val="39601428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6340197"/>
          </a:xfrm>
          <a:prstGeom prst="rect">
            <a:avLst/>
          </a:prstGeom>
          <a:noFill/>
        </p:spPr>
        <p:txBody>
          <a:bodyPr wrap="square">
            <a:spAutoFit/>
          </a:bodyPr>
          <a:lstStyle/>
          <a:p>
            <a:r>
              <a:rPr lang="az-Latn-AZ" sz="1400"/>
              <a:t>Bəs bir ayaq A5 digər ayaq C10 olarsa ?</a:t>
            </a:r>
          </a:p>
          <a:p>
            <a:endParaRPr lang="az-Latn-AZ" sz="1400"/>
          </a:p>
          <a:p>
            <a:r>
              <a:rPr lang="en-US" sz="1400"/>
              <a:t>Qısa cavab: yenə də səhvdir, LED yanmaz.</a:t>
            </a:r>
            <a:endParaRPr lang="az-Latn-AZ" sz="1400"/>
          </a:p>
          <a:p>
            <a:endParaRPr lang="az-Latn-AZ" sz="1400"/>
          </a:p>
          <a:p>
            <a:r>
              <a:rPr lang="az-Latn-AZ" sz="1400"/>
              <a:t>Halbuki, Breadboard-da eyni nömrəli sütunda olan A-B-C-D-E </a:t>
            </a:r>
            <a:br>
              <a:rPr lang="az-Latn-AZ" sz="1400"/>
            </a:br>
            <a:r>
              <a:rPr lang="az-Latn-AZ" sz="1400"/>
              <a:t>dəlikləri bir-birinə bağlıdır.</a:t>
            </a:r>
          </a:p>
          <a:p>
            <a:endParaRPr lang="az-Latn-AZ" sz="1400"/>
          </a:p>
          <a:p>
            <a:pPr marL="742950" lvl="1" indent="-285750">
              <a:lnSpc>
                <a:spcPct val="150000"/>
              </a:lnSpc>
              <a:buFont typeface="Arial" panose="020B0604020202020204" pitchFamily="34" charset="0"/>
              <a:buChar char="•"/>
            </a:pPr>
            <a:r>
              <a:rPr lang="az-Latn-AZ" sz="1400"/>
              <a:t>A5, B5, C5, D5, E5 → hamısı eyni xətdir</a:t>
            </a:r>
          </a:p>
          <a:p>
            <a:pPr marL="742950" lvl="1" indent="-285750">
              <a:lnSpc>
                <a:spcPct val="150000"/>
              </a:lnSpc>
              <a:buFont typeface="Arial" panose="020B0604020202020204" pitchFamily="34" charset="0"/>
              <a:buChar char="•"/>
            </a:pPr>
            <a:r>
              <a:rPr lang="az-Latn-AZ" sz="1400"/>
              <a:t>A10, B10, C10, D10, E10 → hamısı başqa bir xətdir</a:t>
            </a:r>
          </a:p>
          <a:p>
            <a:endParaRPr lang="az-Latn-AZ" sz="1400"/>
          </a:p>
          <a:p>
            <a:endParaRPr lang="az-Latn-AZ" sz="1400"/>
          </a:p>
          <a:p>
            <a:r>
              <a:rPr lang="en-US" sz="1400"/>
              <a:t>İndi nümunəni analiz edək. LED ayaqları haradadır?</a:t>
            </a:r>
            <a:endParaRPr lang="az-Latn-AZ" sz="1400"/>
          </a:p>
          <a:p>
            <a:pPr marL="742950" lvl="1" indent="-285750">
              <a:lnSpc>
                <a:spcPct val="150000"/>
              </a:lnSpc>
              <a:buFont typeface="Arial" panose="020B0604020202020204" pitchFamily="34" charset="0"/>
              <a:buChar char="•"/>
            </a:pPr>
            <a:r>
              <a:rPr lang="es-ES" sz="1400"/>
              <a:t>Ayaq 1 → A5</a:t>
            </a:r>
          </a:p>
          <a:p>
            <a:pPr marL="742950" lvl="1" indent="-285750">
              <a:lnSpc>
                <a:spcPct val="150000"/>
              </a:lnSpc>
              <a:buFont typeface="Arial" panose="020B0604020202020204" pitchFamily="34" charset="0"/>
              <a:buChar char="•"/>
            </a:pPr>
            <a:r>
              <a:rPr lang="es-ES" sz="1400"/>
              <a:t>Ayaq 2 → C10</a:t>
            </a:r>
            <a:endParaRPr lang="az-Latn-AZ" sz="1400"/>
          </a:p>
          <a:p>
            <a:endParaRPr lang="az-Latn-AZ" sz="1400"/>
          </a:p>
          <a:p>
            <a:r>
              <a:rPr lang="en-US" sz="1400"/>
              <a:t>Bunlar: fərqli xətlərdir (5 və 10)</a:t>
            </a:r>
            <a:r>
              <a:rPr lang="az-Latn-AZ" sz="1400"/>
              <a:t>. Deməli birbaşa qısaqapanma YOXDUR (bu artıq yaxşı xəbərdir). Bəs onda niyə yenə işləmir?</a:t>
            </a:r>
          </a:p>
          <a:p>
            <a:pPr marL="742950" lvl="1" indent="-285750">
              <a:lnSpc>
                <a:spcPct val="150000"/>
              </a:lnSpc>
              <a:buFont typeface="Arial" panose="020B0604020202020204" pitchFamily="34" charset="0"/>
              <a:buChar char="•"/>
            </a:pPr>
            <a:r>
              <a:rPr lang="az-Latn-AZ" sz="1400"/>
              <a:t>Çünki, hər iki ayaq eyni tərəfdədir (ABCDE)</a:t>
            </a:r>
          </a:p>
          <a:p>
            <a:pPr marL="742950" lvl="1" indent="-285750">
              <a:buFont typeface="Arial" panose="020B0604020202020204" pitchFamily="34" charset="0"/>
              <a:buChar char="•"/>
            </a:pPr>
            <a:r>
              <a:rPr lang="en-US" sz="1400"/>
              <a:t>Amma:</a:t>
            </a:r>
          </a:p>
          <a:p>
            <a:pPr marL="1200150" lvl="2" indent="-285750">
              <a:lnSpc>
                <a:spcPct val="150000"/>
              </a:lnSpc>
              <a:buFont typeface="Wingdings" panose="05000000000000000000" pitchFamily="2" charset="2"/>
              <a:buChar char="§"/>
            </a:pPr>
            <a:r>
              <a:rPr lang="en-US" sz="1400"/>
              <a:t>nə +5V qoşulub</a:t>
            </a:r>
          </a:p>
          <a:p>
            <a:pPr marL="1200150" lvl="2" indent="-285750">
              <a:lnSpc>
                <a:spcPct val="150000"/>
              </a:lnSpc>
              <a:buFont typeface="Wingdings" panose="05000000000000000000" pitchFamily="2" charset="2"/>
              <a:buChar char="§"/>
            </a:pPr>
            <a:r>
              <a:rPr lang="en-US" sz="1400"/>
              <a:t>nə GND qoşulub</a:t>
            </a:r>
          </a:p>
          <a:p>
            <a:pPr marL="1200150" lvl="2" indent="-285750">
              <a:lnSpc>
                <a:spcPct val="150000"/>
              </a:lnSpc>
              <a:buFont typeface="Wingdings" panose="05000000000000000000" pitchFamily="2" charset="2"/>
              <a:buChar char="§"/>
            </a:pPr>
            <a:r>
              <a:rPr lang="en-US" sz="1400"/>
              <a:t>nə də LED-in ayaqları arasında düzgün enerji axını var</a:t>
            </a:r>
            <a:endParaRPr lang="az-Latn-AZ" sz="1400"/>
          </a:p>
          <a:p>
            <a:endParaRPr lang="az-Latn-AZ" sz="1400"/>
          </a:p>
          <a:p>
            <a:r>
              <a:rPr lang="en-US" sz="1400"/>
              <a:t>LED-in ayaqları sadəcə: “iki ayrı, amma enerjisiz nöqtədə” dayanır</a:t>
            </a:r>
            <a:r>
              <a:rPr lang="az-Latn-AZ" sz="1400"/>
              <a:t>.</a:t>
            </a:r>
          </a:p>
          <a:p>
            <a:r>
              <a:rPr lang="en-US" sz="1400"/>
              <a:t>LED-in yanması üçün bu zəncir tam olmalıdır:</a:t>
            </a:r>
            <a:r>
              <a:rPr lang="az-Latn-AZ" sz="1400"/>
              <a:t> +5V → LED → GND</a:t>
            </a:r>
          </a:p>
          <a:p>
            <a:endParaRPr lang="ru-RU" sz="1400"/>
          </a:p>
        </p:txBody>
      </p:sp>
      <p:pic>
        <p:nvPicPr>
          <p:cNvPr id="2" name="Picture 1">
            <a:extLst>
              <a:ext uri="{FF2B5EF4-FFF2-40B4-BE49-F238E27FC236}">
                <a16:creationId xmlns:a16="http://schemas.microsoft.com/office/drawing/2014/main" id="{9FB2FB72-0F74-109B-7CFB-2814A391E81D}"/>
              </a:ext>
            </a:extLst>
          </p:cNvPr>
          <p:cNvPicPr>
            <a:picLocks noChangeAspect="1"/>
          </p:cNvPicPr>
          <p:nvPr/>
        </p:nvPicPr>
        <p:blipFill>
          <a:blip r:embed="rId2"/>
          <a:stretch>
            <a:fillRect/>
          </a:stretch>
        </p:blipFill>
        <p:spPr>
          <a:xfrm>
            <a:off x="5437762" y="0"/>
            <a:ext cx="6754238" cy="2594221"/>
          </a:xfrm>
          <a:prstGeom prst="rect">
            <a:avLst/>
          </a:prstGeom>
        </p:spPr>
      </p:pic>
    </p:spTree>
    <p:extLst>
      <p:ext uri="{BB962C8B-B14F-4D97-AF65-F5344CB8AC3E}">
        <p14:creationId xmlns:p14="http://schemas.microsoft.com/office/powerpoint/2010/main" val="2392689454"/>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584935952"/>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988208210"/>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63194770"/>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420344724"/>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888775749"/>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117072255"/>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171637242"/>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960486855"/>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18893267"/>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762592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970318"/>
          </a:xfrm>
          <a:prstGeom prst="rect">
            <a:avLst/>
          </a:prstGeom>
          <a:noFill/>
        </p:spPr>
        <p:txBody>
          <a:bodyPr wrap="square">
            <a:spAutoFit/>
          </a:bodyPr>
          <a:lstStyle/>
          <a:p>
            <a:r>
              <a:rPr lang="en-US" sz="1400"/>
              <a:t>“Bəs nə vaxt işləyərdi?”</a:t>
            </a:r>
            <a:endParaRPr lang="az-Latn-AZ" sz="1400"/>
          </a:p>
          <a:p>
            <a:endParaRPr lang="az-Latn-AZ" sz="1400"/>
          </a:p>
          <a:p>
            <a:r>
              <a:rPr lang="en-US" sz="1400"/>
              <a:t>Əgər belə </a:t>
            </a:r>
            <a:r>
              <a:rPr lang="az-Latn-AZ" sz="1400"/>
              <a:t>olsaydı</a:t>
            </a:r>
            <a:r>
              <a:rPr lang="en-US" sz="1400"/>
              <a:t>:</a:t>
            </a:r>
          </a:p>
          <a:p>
            <a:pPr marL="742950" lvl="1" indent="-285750">
              <a:lnSpc>
                <a:spcPct val="150000"/>
              </a:lnSpc>
              <a:buFont typeface="Arial" panose="020B0604020202020204" pitchFamily="34" charset="0"/>
              <a:buChar char="•"/>
            </a:pPr>
            <a:r>
              <a:rPr lang="en-US" sz="1400"/>
              <a:t>A5 → qırmızı xəttdən +5V verilsə</a:t>
            </a:r>
          </a:p>
          <a:p>
            <a:pPr marL="742950" lvl="1" indent="-285750">
              <a:lnSpc>
                <a:spcPct val="150000"/>
              </a:lnSpc>
              <a:buFont typeface="Arial" panose="020B0604020202020204" pitchFamily="34" charset="0"/>
              <a:buChar char="•"/>
            </a:pPr>
            <a:r>
              <a:rPr lang="en-US" sz="1400"/>
              <a:t>C10 → rezistorla mavi xəttə (GND) bağlansaydı</a:t>
            </a:r>
            <a:endParaRPr lang="az-Latn-AZ" sz="1400"/>
          </a:p>
          <a:p>
            <a:endParaRPr lang="az-Latn-AZ" sz="1400"/>
          </a:p>
          <a:p>
            <a:r>
              <a:rPr lang="az-Latn-AZ" sz="1400"/>
              <a:t>Bunlar haqqında növbəti dərslərdə keçəcəyik.</a:t>
            </a:r>
          </a:p>
          <a:p>
            <a:endParaRPr lang="az-Latn-AZ" sz="1400"/>
          </a:p>
          <a:p>
            <a:endParaRPr lang="az-Latn-AZ" sz="1400"/>
          </a:p>
          <a:p>
            <a:r>
              <a:rPr lang="az-Latn-AZ" sz="1400"/>
              <a:t>P</a:t>
            </a:r>
            <a:r>
              <a:rPr lang="en-US" sz="1400"/>
              <a:t>roblem</a:t>
            </a:r>
            <a:r>
              <a:rPr lang="az-Latn-AZ" sz="1400"/>
              <a:t>,</a:t>
            </a:r>
            <a:r>
              <a:rPr lang="en-US" sz="1400"/>
              <a:t> </a:t>
            </a:r>
            <a:r>
              <a:rPr lang="az-Latn-AZ" sz="1400"/>
              <a:t>qoşulmaların </a:t>
            </a:r>
            <a:r>
              <a:rPr lang="en-US" sz="1400"/>
              <a:t>tam sol tərəfdə olma</a:t>
            </a:r>
            <a:r>
              <a:rPr lang="az-Latn-AZ" sz="1400"/>
              <a:t>ğında</a:t>
            </a:r>
            <a:r>
              <a:rPr lang="en-US" sz="1400"/>
              <a:t> yox enerji yolunun </a:t>
            </a:r>
            <a:br>
              <a:rPr lang="az-Latn-AZ" sz="1400"/>
            </a:br>
            <a:r>
              <a:rPr lang="en-US" sz="1400"/>
              <a:t>olmamasındadır</a:t>
            </a:r>
            <a:r>
              <a:rPr lang="az-Latn-AZ" sz="1400"/>
              <a:t>.</a:t>
            </a:r>
          </a:p>
          <a:p>
            <a:endParaRPr lang="az-Latn-AZ" sz="1400"/>
          </a:p>
          <a:p>
            <a:pPr marL="285750" indent="-285750">
              <a:lnSpc>
                <a:spcPct val="150000"/>
              </a:lnSpc>
              <a:buFont typeface="Arial" panose="020B0604020202020204" pitchFamily="34" charset="0"/>
              <a:buChar char="•"/>
            </a:pPr>
            <a:r>
              <a:rPr lang="az-Latn-AZ" sz="1400"/>
              <a:t>Səhv düşüncə odur ki, “LED mütləq boşluğun iki tərəfində olmalıdır”</a:t>
            </a:r>
          </a:p>
          <a:p>
            <a:pPr marL="285750" indent="-285750">
              <a:lnSpc>
                <a:spcPct val="150000"/>
              </a:lnSpc>
              <a:buFont typeface="Arial" panose="020B0604020202020204" pitchFamily="34" charset="0"/>
              <a:buChar char="•"/>
            </a:pPr>
            <a:r>
              <a:rPr lang="az-Latn-AZ" sz="1400"/>
              <a:t>Düzgün düşüncə odur ki, LED-in ayaqları elektrikcə ayrı xətlərdə olmalıdır və </a:t>
            </a:r>
            <a:r>
              <a:rPr lang="az-Latn-AZ" sz="1400" b="1"/>
              <a:t>+</a:t>
            </a:r>
            <a:r>
              <a:rPr lang="az-Latn-AZ" sz="1400"/>
              <a:t> ilə </a:t>
            </a:r>
            <a:r>
              <a:rPr lang="az-Latn-AZ" sz="1400" b="1"/>
              <a:t>–</a:t>
            </a:r>
            <a:r>
              <a:rPr lang="az-Latn-AZ" sz="1400"/>
              <a:t> arasında yol olmalıdır</a:t>
            </a:r>
          </a:p>
          <a:p>
            <a:endParaRPr lang="az-Latn-AZ" sz="1400"/>
          </a:p>
          <a:p>
            <a:r>
              <a:rPr lang="en-US" sz="1400"/>
              <a:t>Boşluq (ravine) sadəcə, ən rahat, ən təhlükəsiz və ən az səhv olan yollardan biridir.</a:t>
            </a:r>
            <a:endParaRPr lang="ru-RU" sz="1400"/>
          </a:p>
        </p:txBody>
      </p:sp>
      <p:pic>
        <p:nvPicPr>
          <p:cNvPr id="2" name="Picture 1">
            <a:extLst>
              <a:ext uri="{FF2B5EF4-FFF2-40B4-BE49-F238E27FC236}">
                <a16:creationId xmlns:a16="http://schemas.microsoft.com/office/drawing/2014/main" id="{F5AE9432-D05D-3C48-DB9E-2882ED3BE70D}"/>
              </a:ext>
            </a:extLst>
          </p:cNvPr>
          <p:cNvPicPr>
            <a:picLocks noChangeAspect="1"/>
          </p:cNvPicPr>
          <p:nvPr/>
        </p:nvPicPr>
        <p:blipFill>
          <a:blip r:embed="rId2"/>
          <a:stretch>
            <a:fillRect/>
          </a:stretch>
        </p:blipFill>
        <p:spPr>
          <a:xfrm>
            <a:off x="5437762" y="0"/>
            <a:ext cx="6754238" cy="2594221"/>
          </a:xfrm>
          <a:prstGeom prst="rect">
            <a:avLst/>
          </a:prstGeom>
        </p:spPr>
      </p:pic>
      <p:pic>
        <p:nvPicPr>
          <p:cNvPr id="4" name="Picture 3">
            <a:extLst>
              <a:ext uri="{FF2B5EF4-FFF2-40B4-BE49-F238E27FC236}">
                <a16:creationId xmlns:a16="http://schemas.microsoft.com/office/drawing/2014/main" id="{F86819A5-7443-6DF7-C1EA-A2AB8DB9E9C6}"/>
              </a:ext>
            </a:extLst>
          </p:cNvPr>
          <p:cNvPicPr>
            <a:picLocks noChangeAspect="1"/>
          </p:cNvPicPr>
          <p:nvPr/>
        </p:nvPicPr>
        <p:blipFill>
          <a:blip r:embed="rId3"/>
          <a:stretch>
            <a:fillRect/>
          </a:stretch>
        </p:blipFill>
        <p:spPr>
          <a:xfrm>
            <a:off x="1" y="4116630"/>
            <a:ext cx="4114800" cy="2741369"/>
          </a:xfrm>
          <a:prstGeom prst="rect">
            <a:avLst/>
          </a:prstGeom>
        </p:spPr>
      </p:pic>
    </p:spTree>
    <p:extLst>
      <p:ext uri="{BB962C8B-B14F-4D97-AF65-F5344CB8AC3E}">
        <p14:creationId xmlns:p14="http://schemas.microsoft.com/office/powerpoint/2010/main" val="292032986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964632334"/>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519437932"/>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026181230"/>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274409851"/>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168295344"/>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400639480"/>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4132804084"/>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288806049"/>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802745182"/>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7309177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5047536"/>
          </a:xfrm>
          <a:prstGeom prst="rect">
            <a:avLst/>
          </a:prstGeom>
          <a:noFill/>
        </p:spPr>
        <p:txBody>
          <a:bodyPr wrap="square">
            <a:spAutoFit/>
          </a:bodyPr>
          <a:lstStyle/>
          <a:p>
            <a:r>
              <a:rPr lang="en-US" sz="1400"/>
              <a:t>breadboard-da </a:t>
            </a:r>
            <a:r>
              <a:rPr lang="en-US" sz="1400" b="1"/>
              <a:t>ən çox çaşdıran hissə məhz power rail-lərdir</a:t>
            </a:r>
            <a:r>
              <a:rPr lang="az-Latn-AZ" sz="1400" b="1"/>
              <a:t>.</a:t>
            </a:r>
            <a:br>
              <a:rPr lang="az-Latn-AZ" sz="1400" b="1"/>
            </a:br>
            <a:br>
              <a:rPr lang="az-Latn-AZ" sz="1400"/>
            </a:br>
            <a:br>
              <a:rPr lang="az-Latn-AZ" sz="1400"/>
            </a:br>
            <a:r>
              <a:rPr lang="az-Latn-AZ" sz="1400"/>
              <a:t>Power rail nədir? (qırmızı və mavi xətlər)</a:t>
            </a:r>
          </a:p>
          <a:p>
            <a:endParaRPr lang="az-Latn-AZ" sz="1400"/>
          </a:p>
          <a:p>
            <a:r>
              <a:rPr lang="az-Latn-AZ" sz="1400"/>
              <a:t>Şəkildə gördüyün uzun qırmızı (+) və uzun mavi (−) xətlər:</a:t>
            </a:r>
          </a:p>
          <a:p>
            <a:endParaRPr lang="az-Latn-AZ" sz="1400"/>
          </a:p>
          <a:p>
            <a:pPr marL="285750" indent="-285750">
              <a:lnSpc>
                <a:spcPct val="150000"/>
              </a:lnSpc>
              <a:buFont typeface="Arial" panose="020B0604020202020204" pitchFamily="34" charset="0"/>
              <a:buChar char="•"/>
            </a:pPr>
            <a:r>
              <a:rPr lang="en-US" sz="1400"/>
              <a:t>Normalda sol tərəfdəki qırmızı xətt ilə sağ tərəfdəki qırmızı xət bir-birinə avtomatik bağlı deyil</a:t>
            </a:r>
            <a:r>
              <a:rPr lang="az-Latn-AZ" sz="1400"/>
              <a:t>.</a:t>
            </a:r>
          </a:p>
          <a:p>
            <a:pPr marL="285750" indent="-285750">
              <a:lnSpc>
                <a:spcPct val="150000"/>
              </a:lnSpc>
              <a:buFont typeface="Arial" panose="020B0604020202020204" pitchFamily="34" charset="0"/>
              <a:buChar char="•"/>
            </a:pPr>
            <a:r>
              <a:rPr lang="az-Latn-AZ" sz="1400"/>
              <a:t>Həmçinin</a:t>
            </a:r>
            <a:r>
              <a:rPr lang="en-US" sz="1400"/>
              <a:t> sol tərəfdəki </a:t>
            </a:r>
            <a:r>
              <a:rPr lang="az-Latn-AZ" sz="1400"/>
              <a:t>mavi</a:t>
            </a:r>
            <a:r>
              <a:rPr lang="en-US" sz="1400"/>
              <a:t> xətt ilə sağ tərəfdəki </a:t>
            </a:r>
            <a:r>
              <a:rPr lang="az-Latn-AZ" sz="1400"/>
              <a:t>mavi</a:t>
            </a:r>
            <a:r>
              <a:rPr lang="en-US" sz="1400"/>
              <a:t> xət bir-birinə avtomatik bağlı deyil.</a:t>
            </a:r>
            <a:endParaRPr lang="az-Latn-AZ" sz="1400"/>
          </a:p>
          <a:p>
            <a:endParaRPr lang="az-Latn-AZ" sz="1400"/>
          </a:p>
          <a:p>
            <a:r>
              <a:rPr lang="en-US" sz="1400"/>
              <a:t>Əgər Arduino-dan +5V yalnız sol qırmızıya vermisənsə sağ qırmızı boş qalır.  </a:t>
            </a:r>
            <a:endParaRPr lang="az-Latn-AZ" sz="1400"/>
          </a:p>
          <a:p>
            <a:endParaRPr lang="az-Latn-AZ" sz="1400"/>
          </a:p>
          <a:p>
            <a:pPr marL="285750" indent="-285750">
              <a:lnSpc>
                <a:spcPct val="150000"/>
              </a:lnSpc>
              <a:buFont typeface="Arial" panose="020B0604020202020204" pitchFamily="34" charset="0"/>
              <a:buChar char="•"/>
            </a:pPr>
            <a:r>
              <a:rPr lang="az-Latn-AZ" sz="1400"/>
              <a:t>Bunun üçün `</a:t>
            </a:r>
            <a:r>
              <a:rPr lang="en-US" sz="1400" b="1">
                <a:solidFill>
                  <a:srgbClr val="FF0000"/>
                </a:solidFill>
              </a:rPr>
              <a:t>qırmızı → qırmızı</a:t>
            </a:r>
            <a:r>
              <a:rPr lang="az-Latn-AZ" sz="1400"/>
              <a:t>`</a:t>
            </a:r>
            <a:r>
              <a:rPr lang="en-US" sz="1400"/>
              <a:t> jumper istifadə edilir ki, </a:t>
            </a:r>
            <a:r>
              <a:rPr lang="az-Latn-AZ" sz="1400"/>
              <a:t>hər iki </a:t>
            </a:r>
            <a:r>
              <a:rPr lang="en-US" sz="1400"/>
              <a:t>tərəfdə </a:t>
            </a:r>
            <a:r>
              <a:rPr lang="en-US" sz="1400" b="1"/>
              <a:t>+5V </a:t>
            </a:r>
            <a:r>
              <a:rPr lang="az-Latn-AZ" sz="1400"/>
              <a:t>olsun.</a:t>
            </a:r>
          </a:p>
          <a:p>
            <a:pPr marL="285750" indent="-285750">
              <a:lnSpc>
                <a:spcPct val="150000"/>
              </a:lnSpc>
              <a:buFont typeface="Arial" panose="020B0604020202020204" pitchFamily="34" charset="0"/>
              <a:buChar char="•"/>
            </a:pPr>
            <a:r>
              <a:rPr lang="az-Latn-AZ" sz="1400"/>
              <a:t>Bunun üçün `</a:t>
            </a:r>
            <a:r>
              <a:rPr lang="en-US" sz="1400" b="1">
                <a:solidFill>
                  <a:srgbClr val="0070C0"/>
                </a:solidFill>
              </a:rPr>
              <a:t>mavi → mavi jumper</a:t>
            </a:r>
            <a:r>
              <a:rPr lang="az-Latn-AZ" sz="1400"/>
              <a:t>`</a:t>
            </a:r>
            <a:r>
              <a:rPr lang="en-US" sz="1400"/>
              <a:t> jumper istifadə edilir ki, </a:t>
            </a:r>
            <a:r>
              <a:rPr lang="az-Latn-AZ" sz="1400"/>
              <a:t>hər iki </a:t>
            </a:r>
            <a:r>
              <a:rPr lang="en-US" sz="1400"/>
              <a:t>tərəfdə </a:t>
            </a:r>
            <a:r>
              <a:rPr lang="en-US" sz="1400" b="1"/>
              <a:t>GND</a:t>
            </a:r>
            <a:r>
              <a:rPr lang="en-US" sz="1400"/>
              <a:t> </a:t>
            </a:r>
            <a:r>
              <a:rPr lang="az-Latn-AZ" sz="1400"/>
              <a:t>olsun. </a:t>
            </a:r>
          </a:p>
          <a:p>
            <a:endParaRPr lang="az-Latn-AZ" sz="1400"/>
          </a:p>
          <a:p>
            <a:endParaRPr lang="az-Latn-AZ" sz="1400"/>
          </a:p>
          <a:p>
            <a:endParaRPr lang="az-Latn-AZ" sz="1400"/>
          </a:p>
          <a:p>
            <a:r>
              <a:rPr lang="az-Latn-AZ" sz="1400" b="1">
                <a:highlight>
                  <a:srgbClr val="FFFF00"/>
                </a:highlight>
              </a:rPr>
              <a:t>NOT</a:t>
            </a:r>
            <a:r>
              <a:rPr lang="az-Latn-AZ" sz="1400"/>
              <a:t>: mavi əvəzinə bu qara rəngdə olur bəzən.</a:t>
            </a:r>
          </a:p>
          <a:p>
            <a:endParaRPr lang="az-Latn-AZ" sz="1400"/>
          </a:p>
          <a:p>
            <a:endParaRPr lang="az-Latn-AZ" sz="1400"/>
          </a:p>
          <a:p>
            <a:endParaRPr lang="ru-RU" sz="1400"/>
          </a:p>
        </p:txBody>
      </p:sp>
      <p:pic>
        <p:nvPicPr>
          <p:cNvPr id="3" name="Picture 2">
            <a:extLst>
              <a:ext uri="{FF2B5EF4-FFF2-40B4-BE49-F238E27FC236}">
                <a16:creationId xmlns:a16="http://schemas.microsoft.com/office/drawing/2014/main" id="{06F8E32A-6115-B29F-16FB-390E3D1F2F23}"/>
              </a:ext>
            </a:extLst>
          </p:cNvPr>
          <p:cNvPicPr>
            <a:picLocks noChangeAspect="1"/>
          </p:cNvPicPr>
          <p:nvPr/>
        </p:nvPicPr>
        <p:blipFill>
          <a:blip r:embed="rId2"/>
          <a:stretch>
            <a:fillRect/>
          </a:stretch>
        </p:blipFill>
        <p:spPr>
          <a:xfrm>
            <a:off x="7762672" y="0"/>
            <a:ext cx="4429328" cy="2846896"/>
          </a:xfrm>
          <a:prstGeom prst="rect">
            <a:avLst/>
          </a:prstGeom>
        </p:spPr>
      </p:pic>
      <p:pic>
        <p:nvPicPr>
          <p:cNvPr id="4" name="Picture 3">
            <a:extLst>
              <a:ext uri="{FF2B5EF4-FFF2-40B4-BE49-F238E27FC236}">
                <a16:creationId xmlns:a16="http://schemas.microsoft.com/office/drawing/2014/main" id="{894FC138-805D-46B5-ADFD-95180853D431}"/>
              </a:ext>
            </a:extLst>
          </p:cNvPr>
          <p:cNvPicPr>
            <a:picLocks noChangeAspect="1"/>
          </p:cNvPicPr>
          <p:nvPr/>
        </p:nvPicPr>
        <p:blipFill>
          <a:blip r:embed="rId3"/>
          <a:stretch>
            <a:fillRect/>
          </a:stretch>
        </p:blipFill>
        <p:spPr>
          <a:xfrm rot="5400000">
            <a:off x="598221" y="3760201"/>
            <a:ext cx="2499577" cy="3696020"/>
          </a:xfrm>
          <a:prstGeom prst="rect">
            <a:avLst/>
          </a:prstGeom>
        </p:spPr>
      </p:pic>
    </p:spTree>
    <p:extLst>
      <p:ext uri="{BB962C8B-B14F-4D97-AF65-F5344CB8AC3E}">
        <p14:creationId xmlns:p14="http://schemas.microsoft.com/office/powerpoint/2010/main" val="3105345175"/>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843372544"/>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460624874"/>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659377095"/>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168449907"/>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904568371"/>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885714953"/>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412667353"/>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434398170"/>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106092149"/>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5611412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6740307"/>
          </a:xfrm>
          <a:prstGeom prst="rect">
            <a:avLst/>
          </a:prstGeom>
          <a:noFill/>
        </p:spPr>
        <p:txBody>
          <a:bodyPr wrap="square">
            <a:spAutoFit/>
          </a:bodyPr>
          <a:lstStyle/>
          <a:p>
            <a:r>
              <a:rPr lang="az-Latn-AZ" sz="1200"/>
              <a:t>DIP IC </a:t>
            </a:r>
            <a:r>
              <a:rPr lang="en-US" sz="1200"/>
              <a:t>çipi</a:t>
            </a:r>
            <a:r>
              <a:rPr lang="az-Latn-AZ" sz="1200"/>
              <a:t>nin məqsədi nədir:</a:t>
            </a:r>
            <a:br>
              <a:rPr lang="az-Latn-AZ" sz="1200"/>
            </a:br>
            <a:endParaRPr lang="en-US" sz="1200"/>
          </a:p>
          <a:p>
            <a:r>
              <a:rPr lang="en-US" sz="1200"/>
              <a:t>1️⃣ Elektron qurğunun beyni olmaqdır.</a:t>
            </a:r>
          </a:p>
          <a:p>
            <a:r>
              <a:rPr lang="en-US" sz="1200"/>
              <a:t>2️⃣ Düymədən, sensorlardan gələn məlumatı oxuyur.</a:t>
            </a:r>
          </a:p>
          <a:p>
            <a:r>
              <a:rPr lang="en-US" sz="1200"/>
              <a:t>3️⃣ Daxilində qərar verir (proqram nə deyirsə onu edir).</a:t>
            </a:r>
          </a:p>
          <a:p>
            <a:r>
              <a:rPr lang="en-US" sz="1200"/>
              <a:t>4️⃣ LED, motor, ekran kimi hissələri idarə edir.</a:t>
            </a:r>
          </a:p>
          <a:p>
            <a:r>
              <a:rPr lang="en-US" sz="1200"/>
              <a:t>5️⃣ Yəni “nə vaxt nə etsin” deyə hər şeyi bu çip qərarlaşdırır.</a:t>
            </a:r>
            <a:endParaRPr lang="az-Latn-AZ" sz="1200"/>
          </a:p>
          <a:p>
            <a:endParaRPr lang="az-Latn-AZ" sz="1200"/>
          </a:p>
          <a:p>
            <a:r>
              <a:rPr lang="en-US" sz="1200"/>
              <a:t>1️⃣ </a:t>
            </a:r>
            <a:r>
              <a:rPr lang="en-US" sz="1200" b="1"/>
              <a:t>Çip</a:t>
            </a:r>
            <a:r>
              <a:rPr lang="en-US" sz="1200"/>
              <a:t> – Arduino-nun üzərində olan qara hissədir, o “düşünür və idarə edir”.</a:t>
            </a:r>
            <a:br>
              <a:rPr lang="en-US" sz="1200"/>
            </a:br>
            <a:r>
              <a:rPr lang="en-US" sz="1200"/>
              <a:t>2️⃣ Bu qara hissənin </a:t>
            </a:r>
            <a:r>
              <a:rPr lang="en-US" sz="1200" b="1"/>
              <a:t>çoxlu ayaqları</a:t>
            </a:r>
            <a:r>
              <a:rPr lang="en-US" sz="1200"/>
              <a:t> var və hər ayaq ayrı iş görür.</a:t>
            </a:r>
            <a:br>
              <a:rPr lang="en-US" sz="1200"/>
            </a:br>
            <a:r>
              <a:rPr lang="en-US" sz="1200"/>
              <a:t>3️⃣ </a:t>
            </a:r>
            <a:r>
              <a:rPr lang="en-US" sz="1200" b="1"/>
              <a:t>DIP IC</a:t>
            </a:r>
            <a:r>
              <a:rPr lang="en-US" sz="1200"/>
              <a:t> o qara hissənin elə bir formasıdır ki, ayaqları iki tərəfdən çıxır.</a:t>
            </a:r>
            <a:br>
              <a:rPr lang="en-US" sz="1200"/>
            </a:br>
            <a:r>
              <a:rPr lang="en-US" sz="1200"/>
              <a:t>4️⃣ Bu forma ayaqların breadboard-da bir-birinə toxunmamasını təmin edir.</a:t>
            </a:r>
            <a:br>
              <a:rPr lang="en-US" sz="1200"/>
            </a:br>
            <a:r>
              <a:rPr lang="en-US" sz="1200"/>
              <a:t>5️⃣ Ona görə də çip düzgün işləyir və biz onu rahatlıqla qoşa bilirik.</a:t>
            </a:r>
            <a:endParaRPr lang="az-Latn-AZ" sz="1200"/>
          </a:p>
          <a:p>
            <a:endParaRPr lang="az-Latn-AZ" sz="1200"/>
          </a:p>
          <a:p>
            <a:endParaRPr lang="az-Latn-AZ" sz="1200"/>
          </a:p>
          <a:p>
            <a:r>
              <a:rPr lang="en-US" sz="1200"/>
              <a:t>IC nədir</a:t>
            </a:r>
            <a:r>
              <a:rPr lang="az-Latn-AZ" sz="1200"/>
              <a:t>:</a:t>
            </a:r>
            <a:endParaRPr lang="en-US" sz="1200"/>
          </a:p>
          <a:p>
            <a:pPr marL="742950" lvl="1" indent="-285750">
              <a:buFont typeface="Arial" panose="020B0604020202020204" pitchFamily="34" charset="0"/>
              <a:buChar char="•"/>
            </a:pPr>
            <a:r>
              <a:rPr lang="en-US" sz="1200"/>
              <a:t>IC = Integrated Circuit</a:t>
            </a:r>
          </a:p>
          <a:p>
            <a:endParaRPr lang="en-US" sz="1200"/>
          </a:p>
          <a:p>
            <a:endParaRPr lang="en-US" sz="1200"/>
          </a:p>
          <a:p>
            <a:r>
              <a:rPr lang="en-US" sz="1200"/>
              <a:t>Azərbaycan dilində:</a:t>
            </a:r>
          </a:p>
          <a:p>
            <a:pPr marL="742950" lvl="1" indent="-285750">
              <a:buFont typeface="Arial" panose="020B0604020202020204" pitchFamily="34" charset="0"/>
              <a:buChar char="•"/>
            </a:pPr>
            <a:r>
              <a:rPr lang="en-US" sz="1200"/>
              <a:t>Çip</a:t>
            </a:r>
          </a:p>
          <a:p>
            <a:pPr marL="742950" lvl="1" indent="-285750">
              <a:buFont typeface="Arial" panose="020B0604020202020204" pitchFamily="34" charset="0"/>
              <a:buChar char="•"/>
            </a:pPr>
            <a:r>
              <a:rPr lang="en-US" sz="1200"/>
              <a:t>Mikrosxem</a:t>
            </a:r>
          </a:p>
          <a:p>
            <a:pPr marL="742950" lvl="1" indent="-285750">
              <a:buFont typeface="Arial" panose="020B0604020202020204" pitchFamily="34" charset="0"/>
              <a:buChar char="•"/>
            </a:pPr>
            <a:r>
              <a:rPr lang="en-US" sz="1200"/>
              <a:t>Kiçik qara detal</a:t>
            </a:r>
          </a:p>
          <a:p>
            <a:endParaRPr lang="en-US" sz="1200"/>
          </a:p>
          <a:p>
            <a:endParaRPr lang="en-US" sz="1200"/>
          </a:p>
          <a:p>
            <a:r>
              <a:rPr lang="en-US" sz="1200"/>
              <a:t>Yəni:</a:t>
            </a:r>
          </a:p>
          <a:p>
            <a:pPr marL="742950" lvl="1" indent="-285750">
              <a:buFont typeface="Arial" panose="020B0604020202020204" pitchFamily="34" charset="0"/>
              <a:buChar char="•"/>
            </a:pPr>
            <a:r>
              <a:rPr lang="en-US" sz="1200"/>
              <a:t>İçində çoxlu elektron hissə olan kiçik bir parça</a:t>
            </a:r>
          </a:p>
          <a:p>
            <a:endParaRPr lang="en-US" sz="1200"/>
          </a:p>
          <a:p>
            <a:endParaRPr lang="en-US" sz="1200"/>
          </a:p>
          <a:p>
            <a:r>
              <a:rPr lang="en-US" sz="1200"/>
              <a:t>Məsələn:</a:t>
            </a:r>
          </a:p>
          <a:p>
            <a:pPr marL="628650" lvl="1" indent="-171450">
              <a:buFont typeface="Arial" panose="020B0604020202020204" pitchFamily="34" charset="0"/>
              <a:buChar char="•"/>
            </a:pPr>
            <a:r>
              <a:rPr lang="en-US" sz="1200"/>
              <a:t>Arduino üzərindəki böyük qara çip</a:t>
            </a:r>
          </a:p>
          <a:p>
            <a:pPr marL="628650" lvl="1" indent="-171450">
              <a:buFont typeface="Arial" panose="020B0604020202020204" pitchFamily="34" charset="0"/>
              <a:buChar char="•"/>
            </a:pPr>
            <a:r>
              <a:rPr lang="en-US" sz="1200"/>
              <a:t>sayan çiplər</a:t>
            </a:r>
          </a:p>
          <a:p>
            <a:pPr marL="628650" lvl="1" indent="-171450">
              <a:buFont typeface="Arial" panose="020B0604020202020204" pitchFamily="34" charset="0"/>
              <a:buChar char="•"/>
            </a:pPr>
            <a:r>
              <a:rPr lang="en-US" sz="1200"/>
              <a:t>səs gücləndirən çiplər</a:t>
            </a:r>
          </a:p>
          <a:p>
            <a:pPr marL="628650" lvl="1" indent="-171450">
              <a:buFont typeface="Arial" panose="020B0604020202020204" pitchFamily="34" charset="0"/>
              <a:buChar char="•"/>
            </a:pPr>
            <a:r>
              <a:rPr lang="en-US" sz="1200"/>
              <a:t>Hamısı IC-dir.</a:t>
            </a:r>
          </a:p>
          <a:p>
            <a:endParaRPr lang="en-US" sz="1200"/>
          </a:p>
          <a:p>
            <a:endParaRPr lang="ru-RU" sz="1200"/>
          </a:p>
        </p:txBody>
      </p:sp>
      <p:pic>
        <p:nvPicPr>
          <p:cNvPr id="6" name="Picture 5">
            <a:extLst>
              <a:ext uri="{FF2B5EF4-FFF2-40B4-BE49-F238E27FC236}">
                <a16:creationId xmlns:a16="http://schemas.microsoft.com/office/drawing/2014/main" id="{2D3C2B6A-7B26-E2C0-54BE-0F17886A9EF6}"/>
              </a:ext>
            </a:extLst>
          </p:cNvPr>
          <p:cNvPicPr>
            <a:picLocks noChangeAspect="1"/>
          </p:cNvPicPr>
          <p:nvPr/>
        </p:nvPicPr>
        <p:blipFill>
          <a:blip r:embed="rId2"/>
          <a:stretch>
            <a:fillRect/>
          </a:stretch>
        </p:blipFill>
        <p:spPr>
          <a:xfrm>
            <a:off x="6467262" y="0"/>
            <a:ext cx="5723116" cy="3779848"/>
          </a:xfrm>
          <a:prstGeom prst="rect">
            <a:avLst/>
          </a:prstGeom>
        </p:spPr>
      </p:pic>
    </p:spTree>
    <p:extLst>
      <p:ext uri="{BB962C8B-B14F-4D97-AF65-F5344CB8AC3E}">
        <p14:creationId xmlns:p14="http://schemas.microsoft.com/office/powerpoint/2010/main" val="2479253675"/>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50679928"/>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60370156"/>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637129390"/>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38304364"/>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653173785"/>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4135707140"/>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781100314"/>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088906521"/>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825986356"/>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41213533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5155257"/>
          </a:xfrm>
          <a:prstGeom prst="rect">
            <a:avLst/>
          </a:prstGeom>
          <a:noFill/>
        </p:spPr>
        <p:txBody>
          <a:bodyPr wrap="square">
            <a:spAutoFit/>
          </a:bodyPr>
          <a:lstStyle/>
          <a:p>
            <a:r>
              <a:rPr lang="en-US" sz="1400"/>
              <a:t>DİP IC nədir?</a:t>
            </a:r>
          </a:p>
          <a:p>
            <a:endParaRPr lang="en-US" sz="1400"/>
          </a:p>
          <a:p>
            <a:r>
              <a:rPr lang="en-US" sz="1400"/>
              <a:t>DİP IC = Ayaqları iki tərəfdən çıxan çipdir. Yəni:</a:t>
            </a:r>
          </a:p>
          <a:p>
            <a:pPr marL="742950" lvl="1" indent="-285750">
              <a:lnSpc>
                <a:spcPct val="150000"/>
              </a:lnSpc>
              <a:buFont typeface="Arial" panose="020B0604020202020204" pitchFamily="34" charset="0"/>
              <a:buChar char="•"/>
            </a:pPr>
            <a:r>
              <a:rPr lang="en-US" sz="1400"/>
              <a:t>sol tərəfdə ayaqlar var</a:t>
            </a:r>
          </a:p>
          <a:p>
            <a:pPr marL="742950" lvl="1" indent="-285750">
              <a:lnSpc>
                <a:spcPct val="150000"/>
              </a:lnSpc>
              <a:buFont typeface="Arial" panose="020B0604020202020204" pitchFamily="34" charset="0"/>
              <a:buChar char="•"/>
            </a:pPr>
            <a:r>
              <a:rPr lang="en-US" sz="1400"/>
              <a:t>sağ tərəfdə ayaqlar var</a:t>
            </a:r>
          </a:p>
          <a:p>
            <a:pPr marL="742950" lvl="1" indent="-285750">
              <a:lnSpc>
                <a:spcPct val="150000"/>
              </a:lnSpc>
              <a:buFont typeface="Arial" panose="020B0604020202020204" pitchFamily="34" charset="0"/>
              <a:buChar char="•"/>
            </a:pPr>
            <a:r>
              <a:rPr lang="en-US" sz="1400"/>
              <a:t>ortası boşluğun üstünə düşür</a:t>
            </a:r>
          </a:p>
          <a:p>
            <a:endParaRPr lang="en-US" sz="1400"/>
          </a:p>
          <a:p>
            <a:r>
              <a:rPr lang="en-US" sz="1400"/>
              <a:t>Bu ayaqlar, breadboard-un ortasındakı yarığın üstünə tam oturur </a:t>
            </a:r>
            <a:r>
              <a:rPr lang="az-Latn-AZ" sz="1400"/>
              <a:t>və</a:t>
            </a:r>
            <a:r>
              <a:rPr lang="en-US" sz="1400"/>
              <a:t> heç biri </a:t>
            </a:r>
            <a:br>
              <a:rPr lang="en-US" sz="1400"/>
            </a:br>
            <a:r>
              <a:rPr lang="en-US" sz="1400"/>
              <a:t>bir-birinə dəymir.</a:t>
            </a:r>
          </a:p>
          <a:p>
            <a:endParaRPr lang="en-US" sz="1400"/>
          </a:p>
          <a:p>
            <a:r>
              <a:rPr lang="en-US" sz="1400"/>
              <a:t>Niyə belə hazırlanıb? Çünki:</a:t>
            </a:r>
            <a:endParaRPr lang="az-Latn-AZ" sz="1400"/>
          </a:p>
          <a:p>
            <a:pPr marL="742950" lvl="1" indent="-285750">
              <a:lnSpc>
                <a:spcPct val="150000"/>
              </a:lnSpc>
              <a:buFont typeface="Arial" panose="020B0604020202020204" pitchFamily="34" charset="0"/>
              <a:buChar char="•"/>
            </a:pPr>
            <a:r>
              <a:rPr lang="en-US" sz="1400"/>
              <a:t>hər ayaq fərqli iş görür</a:t>
            </a:r>
          </a:p>
          <a:p>
            <a:pPr marL="742950" lvl="1" indent="-285750">
              <a:lnSpc>
                <a:spcPct val="150000"/>
              </a:lnSpc>
              <a:buFont typeface="Arial" panose="020B0604020202020204" pitchFamily="34" charset="0"/>
              <a:buChar char="•"/>
            </a:pPr>
            <a:r>
              <a:rPr lang="en-US" sz="1400"/>
              <a:t>biri +5V alır</a:t>
            </a:r>
          </a:p>
          <a:p>
            <a:pPr marL="742950" lvl="1" indent="-285750">
              <a:lnSpc>
                <a:spcPct val="150000"/>
              </a:lnSpc>
              <a:buFont typeface="Arial" panose="020B0604020202020204" pitchFamily="34" charset="0"/>
              <a:buChar char="•"/>
            </a:pPr>
            <a:r>
              <a:rPr lang="en-US" sz="1400"/>
              <a:t>biri GND-dir</a:t>
            </a:r>
          </a:p>
          <a:p>
            <a:pPr marL="742950" lvl="1" indent="-285750">
              <a:lnSpc>
                <a:spcPct val="150000"/>
              </a:lnSpc>
              <a:buFont typeface="Arial" panose="020B0604020202020204" pitchFamily="34" charset="0"/>
              <a:buChar char="•"/>
            </a:pPr>
            <a:r>
              <a:rPr lang="en-US" sz="1400"/>
              <a:t>biri siqnal oxuyur</a:t>
            </a:r>
          </a:p>
          <a:p>
            <a:pPr marL="742950" lvl="1" indent="-285750">
              <a:lnSpc>
                <a:spcPct val="150000"/>
              </a:lnSpc>
              <a:buFont typeface="Arial" panose="020B0604020202020204" pitchFamily="34" charset="0"/>
              <a:buChar char="•"/>
            </a:pPr>
            <a:r>
              <a:rPr lang="en-US" sz="1400"/>
              <a:t>biri siqnal göndərir</a:t>
            </a:r>
            <a:endParaRPr lang="az-Latn-AZ" sz="1400"/>
          </a:p>
          <a:p>
            <a:pPr marL="742950" lvl="1" indent="-285750">
              <a:lnSpc>
                <a:spcPct val="150000"/>
              </a:lnSpc>
              <a:buFont typeface="Arial" panose="020B0604020202020204" pitchFamily="34" charset="0"/>
              <a:buChar char="•"/>
            </a:pPr>
            <a:r>
              <a:rPr lang="az-Latn-AZ" sz="1400"/>
              <a:t>Və.s</a:t>
            </a:r>
          </a:p>
          <a:p>
            <a:endParaRPr lang="az-Latn-AZ" sz="1400"/>
          </a:p>
          <a:p>
            <a:endParaRPr lang="ru-RU" sz="1400"/>
          </a:p>
        </p:txBody>
      </p:sp>
      <p:pic>
        <p:nvPicPr>
          <p:cNvPr id="2" name="Picture 1">
            <a:extLst>
              <a:ext uri="{FF2B5EF4-FFF2-40B4-BE49-F238E27FC236}">
                <a16:creationId xmlns:a16="http://schemas.microsoft.com/office/drawing/2014/main" id="{4F2E98C0-5C97-7C73-5E3C-BA40D937293E}"/>
              </a:ext>
            </a:extLst>
          </p:cNvPr>
          <p:cNvPicPr>
            <a:picLocks noChangeAspect="1"/>
          </p:cNvPicPr>
          <p:nvPr/>
        </p:nvPicPr>
        <p:blipFill>
          <a:blip r:embed="rId2"/>
          <a:stretch>
            <a:fillRect/>
          </a:stretch>
        </p:blipFill>
        <p:spPr>
          <a:xfrm>
            <a:off x="6467262" y="0"/>
            <a:ext cx="5723116" cy="3779848"/>
          </a:xfrm>
          <a:prstGeom prst="rect">
            <a:avLst/>
          </a:prstGeom>
        </p:spPr>
      </p:pic>
    </p:spTree>
    <p:extLst>
      <p:ext uri="{BB962C8B-B14F-4D97-AF65-F5344CB8AC3E}">
        <p14:creationId xmlns:p14="http://schemas.microsoft.com/office/powerpoint/2010/main" val="1211058292"/>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906596128"/>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696639783"/>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881243443"/>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621988088"/>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945533082"/>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842560414"/>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708525500"/>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730651116"/>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419406618"/>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5097681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4832092"/>
          </a:xfrm>
          <a:prstGeom prst="rect">
            <a:avLst/>
          </a:prstGeom>
          <a:noFill/>
        </p:spPr>
        <p:txBody>
          <a:bodyPr wrap="square">
            <a:spAutoFit/>
          </a:bodyPr>
          <a:lstStyle/>
          <a:p>
            <a:r>
              <a:rPr lang="en-US" sz="1400"/>
              <a:t>DIP IC-lərin fiziki quruluşu</a:t>
            </a:r>
          </a:p>
          <a:p>
            <a:endParaRPr lang="en-US" sz="1400"/>
          </a:p>
          <a:p>
            <a:r>
              <a:rPr lang="en-US" sz="1400"/>
              <a:t>Məsələn:</a:t>
            </a:r>
          </a:p>
          <a:p>
            <a:pPr marL="742950" lvl="1" indent="-285750">
              <a:buFont typeface="Arial" panose="020B0604020202020204" pitchFamily="34" charset="0"/>
              <a:buChar char="•"/>
            </a:pPr>
            <a:r>
              <a:rPr lang="en-US" sz="1400"/>
              <a:t>ATmega328</a:t>
            </a:r>
          </a:p>
          <a:p>
            <a:pPr marL="742950" lvl="1" indent="-285750">
              <a:buFont typeface="Arial" panose="020B0604020202020204" pitchFamily="34" charset="0"/>
              <a:buChar char="•"/>
            </a:pPr>
            <a:r>
              <a:rPr lang="en-US" sz="1400"/>
              <a:t>LM358</a:t>
            </a:r>
          </a:p>
          <a:p>
            <a:pPr marL="742950" lvl="1" indent="-285750">
              <a:buFont typeface="Arial" panose="020B0604020202020204" pitchFamily="34" charset="0"/>
              <a:buChar char="•"/>
            </a:pPr>
            <a:r>
              <a:rPr lang="en-US" sz="1400"/>
              <a:t>74HC595</a:t>
            </a:r>
          </a:p>
          <a:p>
            <a:pPr marL="742950" lvl="1" indent="-285750">
              <a:buFont typeface="Arial" panose="020B0604020202020204" pitchFamily="34" charset="0"/>
              <a:buChar char="•"/>
            </a:pPr>
            <a:r>
              <a:rPr lang="en-US" sz="1400"/>
              <a:t>555 Timer</a:t>
            </a:r>
          </a:p>
          <a:p>
            <a:endParaRPr lang="en-US" sz="1400"/>
          </a:p>
          <a:p>
            <a:r>
              <a:rPr lang="en-US" sz="1400"/>
              <a:t>Bu çiplərin:</a:t>
            </a:r>
          </a:p>
          <a:p>
            <a:pPr marL="742950" lvl="1" indent="-285750">
              <a:buFont typeface="Arial" panose="020B0604020202020204" pitchFamily="34" charset="0"/>
              <a:buChar char="•"/>
            </a:pPr>
            <a:r>
              <a:rPr lang="en-US" sz="1400"/>
              <a:t>sol tərəfdə → pinlər</a:t>
            </a:r>
          </a:p>
          <a:p>
            <a:pPr marL="742950" lvl="1" indent="-285750">
              <a:buFont typeface="Arial" panose="020B0604020202020204" pitchFamily="34" charset="0"/>
              <a:buChar char="•"/>
            </a:pPr>
            <a:r>
              <a:rPr lang="en-US" sz="1400"/>
              <a:t>sağ tərəfdə → pinlər</a:t>
            </a:r>
          </a:p>
          <a:p>
            <a:pPr marL="742950" lvl="1" indent="-285750">
              <a:buFont typeface="Arial" panose="020B0604020202020204" pitchFamily="34" charset="0"/>
              <a:buChar char="•"/>
            </a:pPr>
            <a:r>
              <a:rPr lang="en-US" sz="1400"/>
              <a:t>hər pin tam fərqli funksiyaya malikdir</a:t>
            </a:r>
          </a:p>
          <a:p>
            <a:endParaRPr lang="en-US" sz="1400"/>
          </a:p>
          <a:p>
            <a:r>
              <a:rPr lang="en-US" sz="1400"/>
              <a:t>Məsələn ATmega328:</a:t>
            </a:r>
          </a:p>
          <a:p>
            <a:pPr marL="742950" lvl="1" indent="-285750">
              <a:buFont typeface="Arial" panose="020B0604020202020204" pitchFamily="34" charset="0"/>
              <a:buChar char="•"/>
            </a:pPr>
            <a:r>
              <a:rPr lang="en-US" sz="1400"/>
              <a:t>bir pin → VCC</a:t>
            </a:r>
          </a:p>
          <a:p>
            <a:pPr marL="742950" lvl="1" indent="-285750">
              <a:buFont typeface="Arial" panose="020B0604020202020204" pitchFamily="34" charset="0"/>
              <a:buChar char="•"/>
            </a:pPr>
            <a:r>
              <a:rPr lang="en-US" sz="1400"/>
              <a:t>biri → GND</a:t>
            </a:r>
          </a:p>
          <a:p>
            <a:pPr marL="742950" lvl="1" indent="-285750">
              <a:buFont typeface="Arial" panose="020B0604020202020204" pitchFamily="34" charset="0"/>
              <a:buChar char="•"/>
            </a:pPr>
            <a:r>
              <a:rPr lang="en-US" sz="1400"/>
              <a:t>biri → RX</a:t>
            </a:r>
          </a:p>
          <a:p>
            <a:pPr marL="742950" lvl="1" indent="-285750">
              <a:buFont typeface="Arial" panose="020B0604020202020204" pitchFamily="34" charset="0"/>
              <a:buChar char="•"/>
            </a:pPr>
            <a:r>
              <a:rPr lang="en-US" sz="1400"/>
              <a:t>biri → TX</a:t>
            </a:r>
          </a:p>
          <a:p>
            <a:pPr marL="742950" lvl="1" indent="-285750">
              <a:buFont typeface="Arial" panose="020B0604020202020204" pitchFamily="34" charset="0"/>
              <a:buChar char="•"/>
            </a:pPr>
            <a:r>
              <a:rPr lang="en-US" sz="1400"/>
              <a:t>biri → RESET</a:t>
            </a:r>
          </a:p>
          <a:p>
            <a:pPr marL="742950" lvl="1" indent="-285750">
              <a:buFont typeface="Arial" panose="020B0604020202020204" pitchFamily="34" charset="0"/>
              <a:buChar char="•"/>
            </a:pPr>
            <a:r>
              <a:rPr lang="en-US" sz="1400"/>
              <a:t>biri → A0 və s.</a:t>
            </a:r>
            <a:endParaRPr lang="az-Latn-AZ" sz="1400"/>
          </a:p>
          <a:p>
            <a:endParaRPr lang="az-Latn-AZ" sz="1400"/>
          </a:p>
          <a:p>
            <a:endParaRPr lang="ru-RU" sz="1400"/>
          </a:p>
        </p:txBody>
      </p:sp>
      <p:pic>
        <p:nvPicPr>
          <p:cNvPr id="2" name="Picture 1">
            <a:extLst>
              <a:ext uri="{FF2B5EF4-FFF2-40B4-BE49-F238E27FC236}">
                <a16:creationId xmlns:a16="http://schemas.microsoft.com/office/drawing/2014/main" id="{E493F4C0-9ED7-3C16-4D72-2E092E095E16}"/>
              </a:ext>
            </a:extLst>
          </p:cNvPr>
          <p:cNvPicPr>
            <a:picLocks noChangeAspect="1"/>
          </p:cNvPicPr>
          <p:nvPr/>
        </p:nvPicPr>
        <p:blipFill>
          <a:blip r:embed="rId2"/>
          <a:stretch>
            <a:fillRect/>
          </a:stretch>
        </p:blipFill>
        <p:spPr>
          <a:xfrm>
            <a:off x="6467262" y="0"/>
            <a:ext cx="5723116" cy="3779848"/>
          </a:xfrm>
          <a:prstGeom prst="rect">
            <a:avLst/>
          </a:prstGeom>
        </p:spPr>
      </p:pic>
      <p:pic>
        <p:nvPicPr>
          <p:cNvPr id="4" name="Picture 3">
            <a:extLst>
              <a:ext uri="{FF2B5EF4-FFF2-40B4-BE49-F238E27FC236}">
                <a16:creationId xmlns:a16="http://schemas.microsoft.com/office/drawing/2014/main" id="{35EF1FAF-F7B5-1068-B065-3137657432AD}"/>
              </a:ext>
            </a:extLst>
          </p:cNvPr>
          <p:cNvPicPr>
            <a:picLocks noChangeAspect="1"/>
          </p:cNvPicPr>
          <p:nvPr/>
        </p:nvPicPr>
        <p:blipFill>
          <a:blip r:embed="rId3"/>
          <a:stretch>
            <a:fillRect/>
          </a:stretch>
        </p:blipFill>
        <p:spPr>
          <a:xfrm>
            <a:off x="0" y="4742439"/>
            <a:ext cx="2972275" cy="2115561"/>
          </a:xfrm>
          <a:prstGeom prst="rect">
            <a:avLst/>
          </a:prstGeom>
        </p:spPr>
      </p:pic>
      <p:pic>
        <p:nvPicPr>
          <p:cNvPr id="7" name="Picture 6">
            <a:extLst>
              <a:ext uri="{FF2B5EF4-FFF2-40B4-BE49-F238E27FC236}">
                <a16:creationId xmlns:a16="http://schemas.microsoft.com/office/drawing/2014/main" id="{84809BBF-5E61-C88D-2A52-F8F90C6915C9}"/>
              </a:ext>
            </a:extLst>
          </p:cNvPr>
          <p:cNvPicPr>
            <a:picLocks noChangeAspect="1"/>
          </p:cNvPicPr>
          <p:nvPr/>
        </p:nvPicPr>
        <p:blipFill>
          <a:blip r:embed="rId4"/>
          <a:stretch>
            <a:fillRect/>
          </a:stretch>
        </p:blipFill>
        <p:spPr>
          <a:xfrm>
            <a:off x="4382468" y="4742438"/>
            <a:ext cx="3427063" cy="2115562"/>
          </a:xfrm>
          <a:prstGeom prst="rect">
            <a:avLst/>
          </a:prstGeom>
        </p:spPr>
      </p:pic>
      <p:pic>
        <p:nvPicPr>
          <p:cNvPr id="9" name="Picture 8">
            <a:extLst>
              <a:ext uri="{FF2B5EF4-FFF2-40B4-BE49-F238E27FC236}">
                <a16:creationId xmlns:a16="http://schemas.microsoft.com/office/drawing/2014/main" id="{3364219A-8662-7C0B-D337-D082904B8F24}"/>
              </a:ext>
            </a:extLst>
          </p:cNvPr>
          <p:cNvPicPr>
            <a:picLocks noChangeAspect="1"/>
          </p:cNvPicPr>
          <p:nvPr/>
        </p:nvPicPr>
        <p:blipFill>
          <a:blip r:embed="rId5"/>
          <a:stretch>
            <a:fillRect/>
          </a:stretch>
        </p:blipFill>
        <p:spPr>
          <a:xfrm>
            <a:off x="8681768" y="4742438"/>
            <a:ext cx="3508610" cy="2115562"/>
          </a:xfrm>
          <a:prstGeom prst="rect">
            <a:avLst/>
          </a:prstGeom>
        </p:spPr>
      </p:pic>
    </p:spTree>
    <p:extLst>
      <p:ext uri="{BB962C8B-B14F-4D97-AF65-F5344CB8AC3E}">
        <p14:creationId xmlns:p14="http://schemas.microsoft.com/office/powerpoint/2010/main" val="2040181219"/>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936832204"/>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403445101"/>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4034090076"/>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008988968"/>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738909916"/>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476056480"/>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582968286"/>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480155672"/>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496497943"/>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0880169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5262979"/>
          </a:xfrm>
          <a:prstGeom prst="rect">
            <a:avLst/>
          </a:prstGeom>
          <a:noFill/>
        </p:spPr>
        <p:txBody>
          <a:bodyPr wrap="square">
            <a:spAutoFit/>
          </a:bodyPr>
          <a:lstStyle/>
          <a:p>
            <a:r>
              <a:rPr lang="en-US" sz="1400" b="1"/>
              <a:t>LED</a:t>
            </a:r>
            <a:r>
              <a:rPr lang="en-US" sz="1400"/>
              <a:t> </a:t>
            </a:r>
            <a:r>
              <a:rPr lang="az-Latn-AZ" sz="1400"/>
              <a:t>nədir:</a:t>
            </a:r>
            <a:r>
              <a:rPr lang="en-US" sz="1400"/>
              <a:t> </a:t>
            </a:r>
            <a:r>
              <a:rPr lang="az-Latn-AZ" sz="1400"/>
              <a:t> </a:t>
            </a:r>
            <a:r>
              <a:rPr lang="en-US" sz="1400"/>
              <a:t>cərəyan yalnız </a:t>
            </a:r>
            <a:r>
              <a:rPr lang="en-US" sz="1400" b="1"/>
              <a:t>bir istiqamətdə</a:t>
            </a:r>
            <a:r>
              <a:rPr lang="en-US" sz="1400"/>
              <a:t> axanda yanan işıqdır.</a:t>
            </a:r>
            <a:endParaRPr lang="az-Latn-AZ" sz="1400"/>
          </a:p>
          <a:p>
            <a:endParaRPr lang="az-Latn-AZ" sz="1400"/>
          </a:p>
          <a:p>
            <a:endParaRPr lang="az-Latn-AZ" sz="1400"/>
          </a:p>
          <a:p>
            <a:r>
              <a:rPr lang="az-Latn-AZ" sz="1400"/>
              <a:t>Anod və Katod nədir?</a:t>
            </a:r>
          </a:p>
          <a:p>
            <a:endParaRPr lang="az-Latn-AZ" sz="1400"/>
          </a:p>
          <a:p>
            <a:r>
              <a:rPr lang="az-Latn-AZ" sz="1400"/>
              <a:t>LED-in 2 ayağı var və onlar eyni deyil.</a:t>
            </a:r>
          </a:p>
          <a:p>
            <a:endParaRPr lang="az-Latn-AZ" sz="1400"/>
          </a:p>
          <a:p>
            <a:r>
              <a:rPr lang="az-Latn-AZ" sz="1400"/>
              <a:t>🔴 Anod (+)</a:t>
            </a:r>
          </a:p>
          <a:p>
            <a:pPr marL="742950" lvl="1" indent="-285750">
              <a:buFont typeface="Arial" panose="020B0604020202020204" pitchFamily="34" charset="0"/>
              <a:buChar char="•"/>
            </a:pPr>
            <a:r>
              <a:rPr lang="az-Latn-AZ" sz="1400"/>
              <a:t>Müsbət tərəfdir</a:t>
            </a:r>
          </a:p>
          <a:p>
            <a:pPr marL="742950" lvl="1" indent="-285750">
              <a:buFont typeface="Arial" panose="020B0604020202020204" pitchFamily="34" charset="0"/>
              <a:buChar char="•"/>
            </a:pPr>
            <a:r>
              <a:rPr lang="az-Latn-AZ" sz="1400"/>
              <a:t>Cərəyan buradan LED-ə daxil olur</a:t>
            </a:r>
          </a:p>
          <a:p>
            <a:pPr marL="742950" lvl="1" indent="-285750">
              <a:buFont typeface="Arial" panose="020B0604020202020204" pitchFamily="34" charset="0"/>
              <a:buChar char="•"/>
            </a:pPr>
            <a:r>
              <a:rPr lang="az-Latn-AZ" sz="1400"/>
              <a:t>Adətən uzun ayaq olur</a:t>
            </a:r>
          </a:p>
          <a:p>
            <a:endParaRPr lang="az-Latn-AZ" sz="1400"/>
          </a:p>
          <a:p>
            <a:r>
              <a:rPr lang="az-Latn-AZ" sz="1400"/>
              <a:t>🔵 Katod (−)</a:t>
            </a:r>
          </a:p>
          <a:p>
            <a:pPr marL="742950" lvl="1" indent="-285750">
              <a:buFont typeface="Arial" panose="020B0604020202020204" pitchFamily="34" charset="0"/>
              <a:buChar char="•"/>
            </a:pPr>
            <a:r>
              <a:rPr lang="az-Latn-AZ" sz="1400"/>
              <a:t>Mənfi tərəfdir</a:t>
            </a:r>
          </a:p>
          <a:p>
            <a:pPr marL="742950" lvl="1" indent="-285750">
              <a:buFont typeface="Arial" panose="020B0604020202020204" pitchFamily="34" charset="0"/>
              <a:buChar char="•"/>
            </a:pPr>
            <a:r>
              <a:rPr lang="az-Latn-AZ" sz="1400"/>
              <a:t>Cərəyan buradan çıxır</a:t>
            </a:r>
          </a:p>
          <a:p>
            <a:pPr marL="742950" lvl="1" indent="-285750">
              <a:buFont typeface="Arial" panose="020B0604020202020204" pitchFamily="34" charset="0"/>
              <a:buChar char="•"/>
            </a:pPr>
            <a:r>
              <a:rPr lang="az-Latn-AZ" sz="1400"/>
              <a:t>Adətən qısa ayaq olur</a:t>
            </a:r>
          </a:p>
          <a:p>
            <a:endParaRPr lang="az-Latn-AZ" sz="1400"/>
          </a:p>
          <a:p>
            <a:endParaRPr lang="az-Latn-AZ" sz="1400"/>
          </a:p>
          <a:p>
            <a:r>
              <a:rPr lang="en-US" sz="1400"/>
              <a:t>Niyə ayaqlar bəzən fərqli uzunluqdadır? Bu təsadüf deyil, məqsədlidir. Bu, yeni başlayanlar üçün asanlıqdır, </a:t>
            </a:r>
            <a:endParaRPr lang="az-Latn-AZ" sz="1400"/>
          </a:p>
          <a:p>
            <a:r>
              <a:rPr lang="en-US" sz="1400"/>
              <a:t>səhv qoşulmasın deyə.</a:t>
            </a:r>
            <a:endParaRPr lang="az-Latn-AZ" sz="1400"/>
          </a:p>
          <a:p>
            <a:endParaRPr lang="az-Latn-AZ" sz="1400"/>
          </a:p>
          <a:p>
            <a:endParaRPr lang="az-Latn-AZ" sz="1400"/>
          </a:p>
          <a:p>
            <a:endParaRPr lang="az-Latn-AZ" sz="1400"/>
          </a:p>
          <a:p>
            <a:endParaRPr lang="ru-RU" sz="1400"/>
          </a:p>
        </p:txBody>
      </p:sp>
      <p:pic>
        <p:nvPicPr>
          <p:cNvPr id="3" name="Picture 2">
            <a:extLst>
              <a:ext uri="{FF2B5EF4-FFF2-40B4-BE49-F238E27FC236}">
                <a16:creationId xmlns:a16="http://schemas.microsoft.com/office/drawing/2014/main" id="{68778822-C149-3E51-2C6B-CE59E832BFE5}"/>
              </a:ext>
            </a:extLst>
          </p:cNvPr>
          <p:cNvPicPr>
            <a:picLocks noChangeAspect="1"/>
          </p:cNvPicPr>
          <p:nvPr/>
        </p:nvPicPr>
        <p:blipFill>
          <a:blip r:embed="rId2"/>
          <a:stretch>
            <a:fillRect/>
          </a:stretch>
        </p:blipFill>
        <p:spPr>
          <a:xfrm>
            <a:off x="8951106" y="0"/>
            <a:ext cx="3240894" cy="3375232"/>
          </a:xfrm>
          <a:prstGeom prst="rect">
            <a:avLst/>
          </a:prstGeom>
        </p:spPr>
      </p:pic>
      <p:pic>
        <p:nvPicPr>
          <p:cNvPr id="6" name="Picture 5">
            <a:extLst>
              <a:ext uri="{FF2B5EF4-FFF2-40B4-BE49-F238E27FC236}">
                <a16:creationId xmlns:a16="http://schemas.microsoft.com/office/drawing/2014/main" id="{E21E140C-8A68-7E45-0ACA-1D14BE8B4979}"/>
              </a:ext>
            </a:extLst>
          </p:cNvPr>
          <p:cNvPicPr>
            <a:picLocks noChangeAspect="1"/>
          </p:cNvPicPr>
          <p:nvPr/>
        </p:nvPicPr>
        <p:blipFill>
          <a:blip r:embed="rId3"/>
          <a:stretch>
            <a:fillRect/>
          </a:stretch>
        </p:blipFill>
        <p:spPr>
          <a:xfrm>
            <a:off x="9341873" y="3908804"/>
            <a:ext cx="2850127" cy="2949196"/>
          </a:xfrm>
          <a:prstGeom prst="rect">
            <a:avLst/>
          </a:prstGeom>
        </p:spPr>
      </p:pic>
    </p:spTree>
    <p:extLst>
      <p:ext uri="{BB962C8B-B14F-4D97-AF65-F5344CB8AC3E}">
        <p14:creationId xmlns:p14="http://schemas.microsoft.com/office/powerpoint/2010/main" val="3293587834"/>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353002588"/>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4276205984"/>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710579480"/>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22908093"/>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882807504"/>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054162373"/>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1662894"/>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4149026655"/>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059575878"/>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6431143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754874"/>
          </a:xfrm>
          <a:prstGeom prst="rect">
            <a:avLst/>
          </a:prstGeom>
          <a:noFill/>
        </p:spPr>
        <p:txBody>
          <a:bodyPr wrap="square">
            <a:spAutoFit/>
          </a:bodyPr>
          <a:lstStyle/>
          <a:p>
            <a:r>
              <a:rPr lang="en-US" sz="1400"/>
              <a:t>Ayaqlar eyni uzunluqdadırsa anod–katodu necə tapım?</a:t>
            </a:r>
            <a:endParaRPr lang="az-Latn-AZ" sz="1400"/>
          </a:p>
          <a:p>
            <a:endParaRPr lang="az-Latn-AZ" sz="1400"/>
          </a:p>
          <a:p>
            <a:endParaRPr lang="az-Latn-AZ" sz="1400"/>
          </a:p>
          <a:p>
            <a:r>
              <a:rPr lang="en-US" sz="1400"/>
              <a:t>1. LED-in içərisinə bax</a:t>
            </a:r>
          </a:p>
          <a:p>
            <a:pPr marL="742950" lvl="1" indent="-285750">
              <a:buFont typeface="Arial" panose="020B0604020202020204" pitchFamily="34" charset="0"/>
              <a:buChar char="•"/>
            </a:pPr>
            <a:r>
              <a:rPr lang="en-US" sz="1400"/>
              <a:t>Böyük metal hissə → Katod (−)</a:t>
            </a:r>
          </a:p>
          <a:p>
            <a:pPr marL="742950" lvl="1" indent="-285750">
              <a:buFont typeface="Arial" panose="020B0604020202020204" pitchFamily="34" charset="0"/>
              <a:buChar char="•"/>
            </a:pPr>
            <a:r>
              <a:rPr lang="en-US" sz="1400"/>
              <a:t>Kiçik metal hissə → Anod (+)</a:t>
            </a:r>
          </a:p>
          <a:p>
            <a:endParaRPr lang="en-US" sz="1400"/>
          </a:p>
          <a:p>
            <a:r>
              <a:rPr lang="en-US" sz="1400"/>
              <a:t>2. LED-in kənarında düz tərəf olur</a:t>
            </a:r>
          </a:p>
          <a:p>
            <a:pPr marL="742950" lvl="1" indent="-285750">
              <a:buFont typeface="Arial" panose="020B0604020202020204" pitchFamily="34" charset="0"/>
              <a:buChar char="•"/>
            </a:pPr>
            <a:r>
              <a:rPr lang="en-US" sz="1400"/>
              <a:t>Düz kənar olan tərəf → Katod</a:t>
            </a:r>
          </a:p>
          <a:p>
            <a:endParaRPr lang="en-US" sz="1400"/>
          </a:p>
          <a:p>
            <a:r>
              <a:rPr lang="en-US" sz="1400"/>
              <a:t>3. Multimetr (daha dəqiq)</a:t>
            </a:r>
          </a:p>
          <a:p>
            <a:pPr marL="742950" lvl="1" indent="-285750">
              <a:buFont typeface="Arial" panose="020B0604020202020204" pitchFamily="34" charset="0"/>
              <a:buChar char="•"/>
            </a:pPr>
            <a:r>
              <a:rPr lang="en-US" sz="1400"/>
              <a:t>Diode test rejimi</a:t>
            </a:r>
          </a:p>
          <a:p>
            <a:pPr marL="742950" lvl="1" indent="-285750">
              <a:buFont typeface="Arial" panose="020B0604020202020204" pitchFamily="34" charset="0"/>
              <a:buChar char="•"/>
            </a:pPr>
            <a:r>
              <a:rPr lang="en-US" sz="1400"/>
              <a:t>Doğru istiqamətdə LED zəif yanar</a:t>
            </a:r>
          </a:p>
          <a:p>
            <a:endParaRPr lang="az-Latn-AZ" sz="1400"/>
          </a:p>
          <a:p>
            <a:endParaRPr lang="az-Latn-AZ" sz="1400"/>
          </a:p>
          <a:p>
            <a:endParaRPr lang="az-Latn-AZ" sz="1400"/>
          </a:p>
          <a:p>
            <a:r>
              <a:rPr lang="en-US" sz="1400"/>
              <a:t>LED çox həssasdır, artıq cərəyan gələrsə yanar. </a:t>
            </a:r>
            <a:r>
              <a:rPr lang="az-Latn-AZ" sz="1400"/>
              <a:t>Bunun üçün </a:t>
            </a:r>
            <a:r>
              <a:rPr lang="az-Latn-AZ" sz="1400" b="1">
                <a:solidFill>
                  <a:srgbClr val="FF0000"/>
                </a:solidFill>
              </a:rPr>
              <a:t>rezistor</a:t>
            </a:r>
            <a:r>
              <a:rPr lang="az-Latn-AZ" sz="1400"/>
              <a:t> istifadə edilir. </a:t>
            </a:r>
            <a:r>
              <a:rPr lang="en-US" sz="1400"/>
              <a:t>Rezistor cərəyanı azaldır və LED-i qoruyur.</a:t>
            </a:r>
            <a:endParaRPr lang="ru-RU" sz="1400"/>
          </a:p>
        </p:txBody>
      </p:sp>
      <p:pic>
        <p:nvPicPr>
          <p:cNvPr id="2" name="Picture 1">
            <a:extLst>
              <a:ext uri="{FF2B5EF4-FFF2-40B4-BE49-F238E27FC236}">
                <a16:creationId xmlns:a16="http://schemas.microsoft.com/office/drawing/2014/main" id="{47E358DB-D1A5-2E66-9623-04E450115248}"/>
              </a:ext>
            </a:extLst>
          </p:cNvPr>
          <p:cNvPicPr>
            <a:picLocks noChangeAspect="1"/>
          </p:cNvPicPr>
          <p:nvPr/>
        </p:nvPicPr>
        <p:blipFill>
          <a:blip r:embed="rId2"/>
          <a:stretch>
            <a:fillRect/>
          </a:stretch>
        </p:blipFill>
        <p:spPr>
          <a:xfrm>
            <a:off x="8951106" y="0"/>
            <a:ext cx="3240894" cy="3375232"/>
          </a:xfrm>
          <a:prstGeom prst="rect">
            <a:avLst/>
          </a:prstGeom>
        </p:spPr>
      </p:pic>
      <p:pic>
        <p:nvPicPr>
          <p:cNvPr id="3" name="Picture 2">
            <a:extLst>
              <a:ext uri="{FF2B5EF4-FFF2-40B4-BE49-F238E27FC236}">
                <a16:creationId xmlns:a16="http://schemas.microsoft.com/office/drawing/2014/main" id="{DE6A7AE8-F1B6-D2CC-7067-20BEE0FB23E1}"/>
              </a:ext>
            </a:extLst>
          </p:cNvPr>
          <p:cNvPicPr>
            <a:picLocks noChangeAspect="1"/>
          </p:cNvPicPr>
          <p:nvPr/>
        </p:nvPicPr>
        <p:blipFill>
          <a:blip r:embed="rId3"/>
          <a:stretch>
            <a:fillRect/>
          </a:stretch>
        </p:blipFill>
        <p:spPr>
          <a:xfrm>
            <a:off x="9341873" y="3908804"/>
            <a:ext cx="2850127" cy="2949196"/>
          </a:xfrm>
          <a:prstGeom prst="rect">
            <a:avLst/>
          </a:prstGeom>
        </p:spPr>
      </p:pic>
      <p:pic>
        <p:nvPicPr>
          <p:cNvPr id="6" name="Picture 5">
            <a:extLst>
              <a:ext uri="{FF2B5EF4-FFF2-40B4-BE49-F238E27FC236}">
                <a16:creationId xmlns:a16="http://schemas.microsoft.com/office/drawing/2014/main" id="{ABB547E8-2B2B-1CAA-77D3-07123E3D8F81}"/>
              </a:ext>
            </a:extLst>
          </p:cNvPr>
          <p:cNvPicPr>
            <a:picLocks noChangeAspect="1"/>
          </p:cNvPicPr>
          <p:nvPr/>
        </p:nvPicPr>
        <p:blipFill>
          <a:blip r:embed="rId4"/>
          <a:srcRect b="14513"/>
          <a:stretch/>
        </p:blipFill>
        <p:spPr>
          <a:xfrm>
            <a:off x="0" y="4336821"/>
            <a:ext cx="5494496" cy="2521179"/>
          </a:xfrm>
          <a:prstGeom prst="rect">
            <a:avLst/>
          </a:prstGeom>
        </p:spPr>
      </p:pic>
    </p:spTree>
    <p:extLst>
      <p:ext uri="{BB962C8B-B14F-4D97-AF65-F5344CB8AC3E}">
        <p14:creationId xmlns:p14="http://schemas.microsoft.com/office/powerpoint/2010/main" val="3650835178"/>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66276641"/>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272584272"/>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620795391"/>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565928033"/>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451454367"/>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465653173"/>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550274009"/>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334595770"/>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251131933"/>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2515647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970318"/>
          </a:xfrm>
          <a:prstGeom prst="rect">
            <a:avLst/>
          </a:prstGeom>
          <a:noFill/>
        </p:spPr>
        <p:txBody>
          <a:bodyPr wrap="square">
            <a:spAutoFit/>
          </a:bodyPr>
          <a:lstStyle/>
          <a:p>
            <a:r>
              <a:rPr lang="en-US" sz="1400"/>
              <a:t>LED yanmırsa 10 səbəb</a:t>
            </a:r>
          </a:p>
          <a:p>
            <a:pPr marL="742950" lvl="1" indent="-285750">
              <a:lnSpc>
                <a:spcPct val="150000"/>
              </a:lnSpc>
              <a:buFont typeface="Arial" panose="020B0604020202020204" pitchFamily="34" charset="0"/>
              <a:buChar char="•"/>
            </a:pPr>
            <a:r>
              <a:rPr lang="en-US" sz="1400"/>
              <a:t>LED tərs taxılıb (anod–katod səhvdir)</a:t>
            </a:r>
          </a:p>
          <a:p>
            <a:pPr marL="742950" lvl="1" indent="-285750">
              <a:lnSpc>
                <a:spcPct val="150000"/>
              </a:lnSpc>
              <a:buFont typeface="Arial" panose="020B0604020202020204" pitchFamily="34" charset="0"/>
              <a:buChar char="•"/>
            </a:pPr>
            <a:r>
              <a:rPr lang="en-US" sz="1400"/>
              <a:t>Rezistor yoxdur</a:t>
            </a:r>
          </a:p>
          <a:p>
            <a:pPr marL="742950" lvl="1" indent="-285750">
              <a:lnSpc>
                <a:spcPct val="150000"/>
              </a:lnSpc>
              <a:buFont typeface="Arial" panose="020B0604020202020204" pitchFamily="34" charset="0"/>
              <a:buChar char="•"/>
            </a:pPr>
            <a:r>
              <a:rPr lang="en-US" sz="1400"/>
              <a:t>Rezistor dəyəri çox böyükdür</a:t>
            </a:r>
          </a:p>
          <a:p>
            <a:pPr marL="742950" lvl="1" indent="-285750">
              <a:lnSpc>
                <a:spcPct val="150000"/>
              </a:lnSpc>
              <a:buFont typeface="Arial" panose="020B0604020202020204" pitchFamily="34" charset="0"/>
              <a:buChar char="•"/>
            </a:pPr>
            <a:r>
              <a:rPr lang="en-US" sz="1400"/>
              <a:t>Yanlış breadboard dəliyi</a:t>
            </a:r>
          </a:p>
          <a:p>
            <a:pPr marL="742950" lvl="1" indent="-285750">
              <a:lnSpc>
                <a:spcPct val="150000"/>
              </a:lnSpc>
              <a:buFont typeface="Arial" panose="020B0604020202020204" pitchFamily="34" charset="0"/>
              <a:buChar char="•"/>
            </a:pPr>
            <a:r>
              <a:rPr lang="en-US" sz="1400"/>
              <a:t>Arduino GND qoşulmayıb</a:t>
            </a:r>
          </a:p>
          <a:p>
            <a:pPr marL="742950" lvl="1" indent="-285750">
              <a:lnSpc>
                <a:spcPct val="150000"/>
              </a:lnSpc>
              <a:buFont typeface="Arial" panose="020B0604020202020204" pitchFamily="34" charset="0"/>
              <a:buChar char="•"/>
            </a:pPr>
            <a:r>
              <a:rPr lang="en-US" sz="1400"/>
              <a:t>Yanlış pin istifadə edilib</a:t>
            </a:r>
          </a:p>
          <a:p>
            <a:pPr marL="742950" lvl="1" indent="-285750">
              <a:lnSpc>
                <a:spcPct val="150000"/>
              </a:lnSpc>
              <a:buFont typeface="Arial" panose="020B0604020202020204" pitchFamily="34" charset="0"/>
              <a:buChar char="•"/>
            </a:pPr>
            <a:r>
              <a:rPr lang="en-US" sz="1400"/>
              <a:t>Kodda pin OUTPUT deyil</a:t>
            </a:r>
          </a:p>
          <a:p>
            <a:pPr marL="742950" lvl="1" indent="-285750">
              <a:lnSpc>
                <a:spcPct val="150000"/>
              </a:lnSpc>
              <a:buFont typeface="Arial" panose="020B0604020202020204" pitchFamily="34" charset="0"/>
              <a:buChar char="•"/>
            </a:pPr>
            <a:r>
              <a:rPr lang="en-US" sz="1400"/>
              <a:t>LED xarabdır</a:t>
            </a:r>
          </a:p>
          <a:p>
            <a:pPr marL="742950" lvl="1" indent="-285750">
              <a:lnSpc>
                <a:spcPct val="150000"/>
              </a:lnSpc>
              <a:buFont typeface="Arial" panose="020B0604020202020204" pitchFamily="34" charset="0"/>
              <a:buChar char="•"/>
            </a:pPr>
            <a:r>
              <a:rPr lang="en-US" sz="1400"/>
              <a:t>Kabel qırıqdır</a:t>
            </a:r>
          </a:p>
          <a:p>
            <a:pPr marL="742950" lvl="1" indent="-285750">
              <a:lnSpc>
                <a:spcPct val="150000"/>
              </a:lnSpc>
              <a:buFont typeface="Arial" panose="020B0604020202020204" pitchFamily="34" charset="0"/>
              <a:buChar char="•"/>
            </a:pPr>
            <a:r>
              <a:rPr lang="en-US" sz="1400"/>
              <a:t>Arduino-ya enerji gəlmi</a:t>
            </a:r>
            <a:endParaRPr lang="az-Latn-AZ" sz="1400"/>
          </a:p>
          <a:p>
            <a:endParaRPr lang="az-Latn-AZ" sz="1400"/>
          </a:p>
          <a:p>
            <a:endParaRPr lang="ru-RU" sz="1400"/>
          </a:p>
        </p:txBody>
      </p:sp>
      <p:pic>
        <p:nvPicPr>
          <p:cNvPr id="2" name="Picture 1">
            <a:extLst>
              <a:ext uri="{FF2B5EF4-FFF2-40B4-BE49-F238E27FC236}">
                <a16:creationId xmlns:a16="http://schemas.microsoft.com/office/drawing/2014/main" id="{DC98D5F6-6B50-43AD-8C1F-5BC35F0DBCDF}"/>
              </a:ext>
            </a:extLst>
          </p:cNvPr>
          <p:cNvPicPr>
            <a:picLocks noChangeAspect="1"/>
          </p:cNvPicPr>
          <p:nvPr/>
        </p:nvPicPr>
        <p:blipFill>
          <a:blip r:embed="rId2"/>
          <a:stretch>
            <a:fillRect/>
          </a:stretch>
        </p:blipFill>
        <p:spPr>
          <a:xfrm>
            <a:off x="8951106" y="0"/>
            <a:ext cx="3240894" cy="3375232"/>
          </a:xfrm>
          <a:prstGeom prst="rect">
            <a:avLst/>
          </a:prstGeom>
        </p:spPr>
      </p:pic>
      <p:pic>
        <p:nvPicPr>
          <p:cNvPr id="3" name="Picture 2">
            <a:extLst>
              <a:ext uri="{FF2B5EF4-FFF2-40B4-BE49-F238E27FC236}">
                <a16:creationId xmlns:a16="http://schemas.microsoft.com/office/drawing/2014/main" id="{A6B3CFA4-9774-C736-EF13-BC7D42CC765E}"/>
              </a:ext>
            </a:extLst>
          </p:cNvPr>
          <p:cNvPicPr>
            <a:picLocks noChangeAspect="1"/>
          </p:cNvPicPr>
          <p:nvPr/>
        </p:nvPicPr>
        <p:blipFill>
          <a:blip r:embed="rId3"/>
          <a:stretch>
            <a:fillRect/>
          </a:stretch>
        </p:blipFill>
        <p:spPr>
          <a:xfrm>
            <a:off x="9341873" y="3908804"/>
            <a:ext cx="2850127" cy="2949196"/>
          </a:xfrm>
          <a:prstGeom prst="rect">
            <a:avLst/>
          </a:prstGeom>
        </p:spPr>
      </p:pic>
    </p:spTree>
    <p:extLst>
      <p:ext uri="{BB962C8B-B14F-4D97-AF65-F5344CB8AC3E}">
        <p14:creationId xmlns:p14="http://schemas.microsoft.com/office/powerpoint/2010/main" val="3094622996"/>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358218124"/>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984314223"/>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986436335"/>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946791241"/>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847287089"/>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409762694"/>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068951091"/>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676320899"/>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814056543"/>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2849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4832092"/>
          </a:xfrm>
          <a:prstGeom prst="rect">
            <a:avLst/>
          </a:prstGeom>
          <a:noFill/>
        </p:spPr>
        <p:txBody>
          <a:bodyPr wrap="square">
            <a:spAutoFit/>
          </a:bodyPr>
          <a:lstStyle/>
          <a:p>
            <a:r>
              <a:rPr lang="en-US" sz="1400"/>
              <a:t>Button – basanda Arduino-ya “əmr” göndərən kiçik düymədir.</a:t>
            </a:r>
            <a:endParaRPr lang="az-Latn-AZ" sz="1400"/>
          </a:p>
          <a:p>
            <a:endParaRPr lang="az-Latn-AZ" sz="1400"/>
          </a:p>
          <a:p>
            <a:r>
              <a:rPr lang="en-US" sz="1400"/>
              <a:t>Nə üçün lazımdır?</a:t>
            </a:r>
          </a:p>
          <a:p>
            <a:pPr marL="742950" lvl="1" indent="-285750">
              <a:lnSpc>
                <a:spcPct val="150000"/>
              </a:lnSpc>
              <a:buFont typeface="Arial" panose="020B0604020202020204" pitchFamily="34" charset="0"/>
              <a:buChar char="•"/>
            </a:pPr>
            <a:r>
              <a:rPr lang="en-US" sz="1400"/>
              <a:t>LED yandırmaq / söndürmək</a:t>
            </a:r>
          </a:p>
          <a:p>
            <a:pPr marL="742950" lvl="1" indent="-285750">
              <a:lnSpc>
                <a:spcPct val="150000"/>
              </a:lnSpc>
              <a:buFont typeface="Arial" panose="020B0604020202020204" pitchFamily="34" charset="0"/>
              <a:buChar char="•"/>
            </a:pPr>
            <a:r>
              <a:rPr lang="en-US" sz="1400"/>
              <a:t>Menyu dəyişmək</a:t>
            </a:r>
          </a:p>
          <a:p>
            <a:pPr marL="742950" lvl="1" indent="-285750">
              <a:lnSpc>
                <a:spcPct val="150000"/>
              </a:lnSpc>
              <a:buFont typeface="Arial" panose="020B0604020202020204" pitchFamily="34" charset="0"/>
              <a:buChar char="•"/>
            </a:pPr>
            <a:r>
              <a:rPr lang="en-US" sz="1400"/>
              <a:t>Başlat / dayandırmaq</a:t>
            </a:r>
          </a:p>
          <a:p>
            <a:pPr marL="742950" lvl="1" indent="-285750">
              <a:lnSpc>
                <a:spcPct val="150000"/>
              </a:lnSpc>
              <a:buFont typeface="Arial" panose="020B0604020202020204" pitchFamily="34" charset="0"/>
              <a:buChar char="•"/>
            </a:pPr>
            <a:r>
              <a:rPr lang="en-US" sz="1400"/>
              <a:t>Seçim etmək</a:t>
            </a:r>
          </a:p>
          <a:p>
            <a:endParaRPr lang="en-US" sz="1400"/>
          </a:p>
          <a:p>
            <a:r>
              <a:rPr lang="en-US" sz="1400"/>
              <a:t>Yəni istifadəçi Arduino ilə ünsiyyət qursun deyə lazımdır.</a:t>
            </a:r>
            <a:endParaRPr lang="az-Latn-AZ" sz="1400"/>
          </a:p>
          <a:p>
            <a:endParaRPr lang="az-Latn-AZ" sz="1400"/>
          </a:p>
          <a:p>
            <a:endParaRPr lang="en-US" sz="1400"/>
          </a:p>
          <a:p>
            <a:r>
              <a:rPr lang="en-US" sz="1400"/>
              <a:t>Button növləri (qısa)</a:t>
            </a:r>
          </a:p>
          <a:p>
            <a:endParaRPr lang="en-US" sz="1400"/>
          </a:p>
          <a:p>
            <a:r>
              <a:rPr lang="en-US" sz="1400"/>
              <a:t>1️⃣ Tactile button – ən çox istifadə olunan, bas-burax düymə</a:t>
            </a:r>
          </a:p>
          <a:p>
            <a:r>
              <a:rPr lang="en-US" sz="1400"/>
              <a:t>2️⃣ Push button (momentary) – basılı saxladığın müddət işləyir</a:t>
            </a:r>
          </a:p>
          <a:p>
            <a:r>
              <a:rPr lang="en-US" sz="1400"/>
              <a:t>3️⃣ Toggle switch – açıq / bağlı vəziyyətdə qalır</a:t>
            </a:r>
          </a:p>
          <a:p>
            <a:r>
              <a:rPr lang="en-US" sz="1400"/>
              <a:t>4️⃣ Slide switch – sürüşdürülən açar</a:t>
            </a:r>
          </a:p>
          <a:p>
            <a:r>
              <a:rPr lang="en-US" sz="1400"/>
              <a:t>5️⃣ Rotary switch – çevrilən </a:t>
            </a:r>
            <a:r>
              <a:rPr lang="az-Latn-AZ" sz="1400"/>
              <a:t>düymə</a:t>
            </a:r>
            <a:endParaRPr lang="en-US" sz="1400"/>
          </a:p>
          <a:p>
            <a:endParaRPr lang="en-US" sz="1400"/>
          </a:p>
          <a:p>
            <a:endParaRPr lang="ru-RU" sz="1400"/>
          </a:p>
        </p:txBody>
      </p:sp>
      <p:pic>
        <p:nvPicPr>
          <p:cNvPr id="3" name="Picture 2">
            <a:extLst>
              <a:ext uri="{FF2B5EF4-FFF2-40B4-BE49-F238E27FC236}">
                <a16:creationId xmlns:a16="http://schemas.microsoft.com/office/drawing/2014/main" id="{B97241FA-50F5-E80A-B87B-9CC61719FE15}"/>
              </a:ext>
            </a:extLst>
          </p:cNvPr>
          <p:cNvPicPr>
            <a:picLocks noChangeAspect="1"/>
          </p:cNvPicPr>
          <p:nvPr/>
        </p:nvPicPr>
        <p:blipFill>
          <a:blip r:embed="rId2"/>
          <a:stretch>
            <a:fillRect/>
          </a:stretch>
        </p:blipFill>
        <p:spPr>
          <a:xfrm>
            <a:off x="7087438" y="0"/>
            <a:ext cx="5102940" cy="3677055"/>
          </a:xfrm>
          <a:prstGeom prst="rect">
            <a:avLst/>
          </a:prstGeom>
        </p:spPr>
      </p:pic>
    </p:spTree>
    <p:extLst>
      <p:ext uri="{BB962C8B-B14F-4D97-AF65-F5344CB8AC3E}">
        <p14:creationId xmlns:p14="http://schemas.microsoft.com/office/powerpoint/2010/main" val="4078382522"/>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4000736"/>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4139377360"/>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997289126"/>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824385095"/>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111484930"/>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4278661688"/>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134467351"/>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4083697812"/>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329301549"/>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0246214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4401205"/>
          </a:xfrm>
          <a:prstGeom prst="rect">
            <a:avLst/>
          </a:prstGeom>
          <a:noFill/>
        </p:spPr>
        <p:txBody>
          <a:bodyPr wrap="square">
            <a:spAutoFit/>
          </a:bodyPr>
          <a:lstStyle/>
          <a:p>
            <a:r>
              <a:rPr lang="az-Latn-AZ" sz="1400"/>
              <a:t>İndi isə</a:t>
            </a:r>
            <a:r>
              <a:rPr lang="en-US" sz="1400"/>
              <a:t> Arduino vs Raspberry Pi fərqini texniki terminlərlə boğmadan, məntiq üzərindən izah edək.</a:t>
            </a:r>
            <a:endParaRPr lang="az-Latn-AZ" sz="1400"/>
          </a:p>
          <a:p>
            <a:endParaRPr lang="az-Latn-AZ" sz="1400"/>
          </a:p>
          <a:p>
            <a:pPr marL="742950" lvl="1" indent="-285750">
              <a:lnSpc>
                <a:spcPct val="150000"/>
              </a:lnSpc>
              <a:buFont typeface="Arial" panose="020B0604020202020204" pitchFamily="34" charset="0"/>
              <a:buChar char="•"/>
            </a:pPr>
            <a:r>
              <a:rPr lang="en-US" sz="1400"/>
              <a:t>Arduino qərar verən bir nəzarətçidir,</a:t>
            </a:r>
          </a:p>
          <a:p>
            <a:pPr marL="742950" lvl="1" indent="-285750">
              <a:lnSpc>
                <a:spcPct val="150000"/>
              </a:lnSpc>
              <a:buFont typeface="Arial" panose="020B0604020202020204" pitchFamily="34" charset="0"/>
              <a:buChar char="•"/>
            </a:pPr>
            <a:r>
              <a:rPr lang="en-US" sz="1400"/>
              <a:t>Raspberry Pi isə tam bir kompüterdir.</a:t>
            </a:r>
            <a:endParaRPr lang="az-Latn-AZ" sz="1400"/>
          </a:p>
          <a:p>
            <a:endParaRPr lang="az-Latn-AZ" sz="1400"/>
          </a:p>
          <a:p>
            <a:r>
              <a:rPr lang="en-US" sz="1400"/>
              <a:t>Arduino necə düşünür?</a:t>
            </a:r>
          </a:p>
          <a:p>
            <a:endParaRPr lang="en-US" sz="1400"/>
          </a:p>
          <a:p>
            <a:r>
              <a:rPr lang="en-US" sz="1400"/>
              <a:t>Arduino:</a:t>
            </a:r>
          </a:p>
          <a:p>
            <a:pPr marL="742950" lvl="1" indent="-285750">
              <a:buFont typeface="Arial" panose="020B0604020202020204" pitchFamily="34" charset="0"/>
              <a:buChar char="•"/>
            </a:pPr>
            <a:r>
              <a:rPr lang="en-US" sz="1400"/>
              <a:t>tək bir proqramı işlədər</a:t>
            </a:r>
          </a:p>
          <a:p>
            <a:pPr marL="742950" lvl="1" indent="-285750">
              <a:buFont typeface="Arial" panose="020B0604020202020204" pitchFamily="34" charset="0"/>
              <a:buChar char="•"/>
            </a:pPr>
            <a:r>
              <a:rPr lang="en-US" sz="1400"/>
              <a:t>eyni işi dayanmadan və stabil şəkildə yerinə yetirər</a:t>
            </a:r>
          </a:p>
          <a:p>
            <a:pPr marL="742950" lvl="1" indent="-285750">
              <a:buFont typeface="Arial" panose="020B0604020202020204" pitchFamily="34" charset="0"/>
              <a:buChar char="•"/>
            </a:pPr>
            <a:r>
              <a:rPr lang="en-US" sz="1400"/>
              <a:t>açılan kimi dərhal işləməyə başlayar</a:t>
            </a:r>
          </a:p>
          <a:p>
            <a:pPr marL="742950" lvl="1" indent="-285750">
              <a:buFont typeface="Arial" panose="020B0604020202020204" pitchFamily="34" charset="0"/>
              <a:buChar char="•"/>
            </a:pPr>
            <a:r>
              <a:rPr lang="en-US" sz="1400"/>
              <a:t>real vaxtda reaksiyaya uyğundur</a:t>
            </a:r>
          </a:p>
          <a:p>
            <a:endParaRPr lang="en-US" sz="1400"/>
          </a:p>
          <a:p>
            <a:r>
              <a:rPr lang="en-US" sz="1400"/>
              <a:t>Məsələn:</a:t>
            </a:r>
          </a:p>
          <a:p>
            <a:pPr marL="742950" lvl="1" indent="-285750">
              <a:buFont typeface="Arial" panose="020B0604020202020204" pitchFamily="34" charset="0"/>
              <a:buChar char="•"/>
            </a:pPr>
            <a:r>
              <a:rPr lang="en-US" sz="1400"/>
              <a:t>düyməyə basıldı → işıq yandı</a:t>
            </a:r>
          </a:p>
          <a:p>
            <a:pPr marL="742950" lvl="1" indent="-285750">
              <a:buFont typeface="Arial" panose="020B0604020202020204" pitchFamily="34" charset="0"/>
              <a:buChar char="•"/>
            </a:pPr>
            <a:r>
              <a:rPr lang="en-US" sz="1400"/>
              <a:t>temperatur artdı → fan işə düşdü</a:t>
            </a:r>
          </a:p>
          <a:p>
            <a:pPr marL="742950" lvl="1" indent="-285750">
              <a:buFont typeface="Arial" panose="020B0604020202020204" pitchFamily="34" charset="0"/>
              <a:buChar char="•"/>
            </a:pPr>
            <a:r>
              <a:rPr lang="en-US" sz="1400"/>
              <a:t>qapı açıldı → siqnal çaldı</a:t>
            </a:r>
            <a:endParaRPr lang="az-Latn-AZ" sz="1400"/>
          </a:p>
          <a:p>
            <a:pPr marL="285750" indent="-285750">
              <a:buFont typeface="Arial" panose="020B0604020202020204" pitchFamily="34" charset="0"/>
              <a:buChar char="•"/>
            </a:pPr>
            <a:endParaRPr lang="en-US" sz="1400"/>
          </a:p>
          <a:p>
            <a:r>
              <a:rPr lang="en-US" sz="1400"/>
              <a:t>Arduino üçün “gözləmək” yoxdur, daim ayıqdır.</a:t>
            </a:r>
            <a:endParaRPr lang="ru-RU" sz="1400"/>
          </a:p>
        </p:txBody>
      </p:sp>
    </p:spTree>
    <p:extLst>
      <p:ext uri="{BB962C8B-B14F-4D97-AF65-F5344CB8AC3E}">
        <p14:creationId xmlns:p14="http://schemas.microsoft.com/office/powerpoint/2010/main" val="23376258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1" y="0"/>
            <a:ext cx="12188757" cy="6232475"/>
          </a:xfrm>
          <a:prstGeom prst="rect">
            <a:avLst/>
          </a:prstGeom>
          <a:noFill/>
        </p:spPr>
        <p:txBody>
          <a:bodyPr wrap="square">
            <a:spAutoFit/>
          </a:bodyPr>
          <a:lstStyle/>
          <a:p>
            <a:r>
              <a:rPr lang="en-US" sz="1400"/>
              <a:t>Arduino da LDR (Light Dependent Resistor – işığa həssas rezistor</a:t>
            </a:r>
            <a:r>
              <a:rPr lang="az-Latn-AZ" sz="1400"/>
              <a:t> (fotorezistor) </a:t>
            </a:r>
            <a:r>
              <a:rPr lang="en-US" sz="1400"/>
              <a:t>) - </a:t>
            </a:r>
            <a:r>
              <a:rPr lang="az-Latn-AZ" sz="1400"/>
              <a:t>işıq</a:t>
            </a:r>
            <a:r>
              <a:rPr lang="en-US" sz="1400"/>
              <a:t> səviyyəsinə görə müqaviməti dəyişən bir rezistordur:</a:t>
            </a:r>
            <a:endParaRPr lang="az-Latn-AZ" sz="1400"/>
          </a:p>
          <a:p>
            <a:pPr marL="742950" lvl="1" indent="-285750">
              <a:lnSpc>
                <a:spcPct val="150000"/>
              </a:lnSpc>
              <a:buFont typeface="Arial" panose="020B0604020202020204" pitchFamily="34" charset="0"/>
              <a:buChar char="•"/>
            </a:pPr>
            <a:r>
              <a:rPr lang="en-US" sz="1400"/>
              <a:t>İşıq çox olduqda ⇒ müqavimət azalır</a:t>
            </a:r>
          </a:p>
          <a:p>
            <a:pPr marL="742950" lvl="1" indent="-285750">
              <a:lnSpc>
                <a:spcPct val="150000"/>
              </a:lnSpc>
              <a:buFont typeface="Arial" panose="020B0604020202020204" pitchFamily="34" charset="0"/>
              <a:buChar char="•"/>
            </a:pPr>
            <a:r>
              <a:rPr lang="en-US" sz="1400"/>
              <a:t>İşıq az olduqda ⇒ müqavimət artır</a:t>
            </a:r>
            <a:endParaRPr lang="az-Latn-AZ" sz="1400"/>
          </a:p>
          <a:p>
            <a:endParaRPr lang="az-Latn-AZ" sz="1400"/>
          </a:p>
          <a:p>
            <a:r>
              <a:rPr lang="pt-BR" sz="1400"/>
              <a:t>Buna görə LDR “fotoresistor” da adlanır.</a:t>
            </a:r>
            <a:endParaRPr lang="az-Latn-AZ" sz="1400"/>
          </a:p>
          <a:p>
            <a:endParaRPr lang="az-Latn-AZ" sz="1400"/>
          </a:p>
          <a:p>
            <a:r>
              <a:rPr lang="az-Latn-AZ" sz="1400"/>
              <a:t>Haralarda tətbiq edilir:</a:t>
            </a:r>
          </a:p>
          <a:p>
            <a:pPr marL="742950" lvl="1" indent="-285750">
              <a:lnSpc>
                <a:spcPct val="150000"/>
              </a:lnSpc>
              <a:buFont typeface="Arial" panose="020B0604020202020204" pitchFamily="34" charset="0"/>
              <a:buChar char="•"/>
            </a:pPr>
            <a:r>
              <a:rPr lang="en-US" sz="1400"/>
              <a:t>İşıq sensorları (gün işığına görə lampaları yandırmaq/söndürmək)</a:t>
            </a:r>
          </a:p>
          <a:p>
            <a:pPr marL="742950" lvl="1" indent="-285750">
              <a:lnSpc>
                <a:spcPct val="150000"/>
              </a:lnSpc>
              <a:buFont typeface="Arial" panose="020B0604020202020204" pitchFamily="34" charset="0"/>
              <a:buChar char="•"/>
            </a:pPr>
            <a:r>
              <a:rPr lang="en-US" sz="1400"/>
              <a:t>Avtomatik küçə işıqları</a:t>
            </a:r>
          </a:p>
          <a:p>
            <a:pPr marL="742950" lvl="1" indent="-285750">
              <a:lnSpc>
                <a:spcPct val="150000"/>
              </a:lnSpc>
              <a:buFont typeface="Arial" panose="020B0604020202020204" pitchFamily="34" charset="0"/>
              <a:buChar char="•"/>
            </a:pPr>
            <a:r>
              <a:rPr lang="en-US" sz="1400"/>
              <a:t>Təhlükəsizlik sistemləri</a:t>
            </a:r>
            <a:endParaRPr lang="az-Latn-AZ" sz="1400"/>
          </a:p>
          <a:p>
            <a:endParaRPr lang="az-Latn-AZ" sz="1400"/>
          </a:p>
          <a:p>
            <a:endParaRPr lang="az-Latn-AZ" sz="1400"/>
          </a:p>
          <a:p>
            <a:r>
              <a:rPr lang="en-US" sz="1400"/>
              <a:t>Müqavimət elektrik cərəyanının axışına qarşı göstərilən maneədir. O, elektrik enerjisinin keçməsini “yavaşladır”. Misal </a:t>
            </a:r>
            <a:br>
              <a:rPr lang="az-Latn-AZ" sz="1400"/>
            </a:br>
            <a:r>
              <a:rPr lang="en-US" sz="1400"/>
              <a:t>üçün, böyük müqavimət olan bir rezistordan cərəyan az keçir, kiçik müqavimətdə isə çox keçir. LDR-də bu müqavimət </a:t>
            </a:r>
            <a:br>
              <a:rPr lang="az-Latn-AZ" sz="1400"/>
            </a:br>
            <a:r>
              <a:rPr lang="en-US" sz="1400"/>
              <a:t>işığın miqdarına görə dəyişir. Belə ki, işıq çox olduqda müqavimət azalır, işıq az olduqda isə müqavimət artır.</a:t>
            </a:r>
            <a:endParaRPr lang="az-Latn-AZ" sz="1400"/>
          </a:p>
          <a:p>
            <a:endParaRPr lang="az-Latn-AZ" sz="1400"/>
          </a:p>
          <a:p>
            <a:endParaRPr lang="az-Latn-AZ" sz="1400"/>
          </a:p>
          <a:p>
            <a:r>
              <a:rPr lang="en-US" sz="1400"/>
              <a:t>“</a:t>
            </a:r>
            <a:r>
              <a:rPr lang="az-Latn-AZ" sz="1400" b="1"/>
              <a:t>C</a:t>
            </a:r>
            <a:r>
              <a:rPr lang="en-US" sz="1400" b="1"/>
              <a:t>ərəyanı azaldıb artırmaq niyə lazımdır, məqsədi nədir”. Sadə şəkildə izah edim</a:t>
            </a:r>
            <a:r>
              <a:rPr lang="en-US" sz="1400"/>
              <a:t>:</a:t>
            </a:r>
          </a:p>
          <a:p>
            <a:pPr marL="342900" indent="-342900">
              <a:buFont typeface="+mj-lt"/>
              <a:buAutoNum type="arabicPeriod"/>
            </a:pPr>
            <a:r>
              <a:rPr lang="en-US" sz="1400"/>
              <a:t>Cihazın qorunması üçün – çox cərəyan keçərsə, komponentlər (LED, motor, Arduino və s.) yanıb gedə bilər. Müqavimət vasitəsilə cərəyanı azaldıb qoruyuruq.</a:t>
            </a:r>
            <a:br>
              <a:rPr lang="az-Latn-AZ" sz="1400"/>
            </a:br>
            <a:endParaRPr lang="en-US" sz="1400"/>
          </a:p>
          <a:p>
            <a:pPr marL="342900" indent="-342900">
              <a:buFont typeface="+mj-lt"/>
              <a:buAutoNum type="arabicPeriod"/>
            </a:pPr>
            <a:r>
              <a:rPr lang="en-US" sz="1400"/>
              <a:t>Enerji idarəsi üçün – bəzən cihazın çox və ya az işləməsini istəyə bilərik; müqavimət cərəyanı tənzimləyir.</a:t>
            </a:r>
            <a:br>
              <a:rPr lang="az-Latn-AZ" sz="1400"/>
            </a:br>
            <a:endParaRPr lang="en-US" sz="1400"/>
          </a:p>
          <a:p>
            <a:pPr marL="342900" indent="-342900">
              <a:buFont typeface="+mj-lt"/>
              <a:buAutoNum type="arabicPeriod"/>
            </a:pPr>
            <a:r>
              <a:rPr lang="en-US" sz="1400"/>
              <a:t>İşıq, səs və ya hərəkəti nəzarət etmək üçün – məsələn LDR işığa görə müqaviməti dəyişir, bununla LED-in yanması və ya motorun hərəkəti tənzimlənir.</a:t>
            </a:r>
          </a:p>
          <a:p>
            <a:endParaRPr lang="en-US" sz="1400"/>
          </a:p>
          <a:p>
            <a:r>
              <a:rPr lang="en-US" sz="1400" b="1"/>
              <a:t>Qısaca</a:t>
            </a:r>
            <a:r>
              <a:rPr lang="en-US" sz="1400"/>
              <a:t>: cərəyanı azaltmaq və artırmaq cihazları qorumaq və onları düzgün işlətmək üçün lazımdır.</a:t>
            </a:r>
            <a:endParaRPr lang="ru-RU" sz="1400"/>
          </a:p>
        </p:txBody>
      </p:sp>
      <p:pic>
        <p:nvPicPr>
          <p:cNvPr id="3" name="Picture 2">
            <a:extLst>
              <a:ext uri="{FF2B5EF4-FFF2-40B4-BE49-F238E27FC236}">
                <a16:creationId xmlns:a16="http://schemas.microsoft.com/office/drawing/2014/main" id="{E2F97AA9-97A5-803A-E38F-6BA1E4CD802D}"/>
              </a:ext>
            </a:extLst>
          </p:cNvPr>
          <p:cNvPicPr>
            <a:picLocks noChangeAspect="1"/>
          </p:cNvPicPr>
          <p:nvPr/>
        </p:nvPicPr>
        <p:blipFill>
          <a:blip r:embed="rId2"/>
          <a:stretch>
            <a:fillRect/>
          </a:stretch>
        </p:blipFill>
        <p:spPr>
          <a:xfrm>
            <a:off x="9779082" y="0"/>
            <a:ext cx="2411296" cy="4508927"/>
          </a:xfrm>
          <a:prstGeom prst="rect">
            <a:avLst/>
          </a:prstGeom>
        </p:spPr>
      </p:pic>
    </p:spTree>
    <p:extLst>
      <p:ext uri="{BB962C8B-B14F-4D97-AF65-F5344CB8AC3E}">
        <p14:creationId xmlns:p14="http://schemas.microsoft.com/office/powerpoint/2010/main" val="135007647"/>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161972461"/>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4293917528"/>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026246656"/>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82582901"/>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61675671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6953362" cy="4616648"/>
          </a:xfrm>
          <a:prstGeom prst="rect">
            <a:avLst/>
          </a:prstGeom>
          <a:noFill/>
        </p:spPr>
        <p:txBody>
          <a:bodyPr wrap="square">
            <a:spAutoFit/>
          </a:bodyPr>
          <a:lstStyle/>
          <a:p>
            <a:r>
              <a:rPr lang="en-US" sz="1400"/>
              <a:t>Potensiyometr sadə dillə desək, istənilən elektrik dövründə müqaviməti əl ilə dəyişmək üçün istifadə olunan rezistordur. O, cərəyanın və gərginliyin nə qədər keçəcəyini tənzimləməyə imkan verir.</a:t>
            </a:r>
            <a:endParaRPr lang="az-Latn-AZ" sz="1400"/>
          </a:p>
          <a:p>
            <a:endParaRPr lang="az-Latn-AZ" sz="1400"/>
          </a:p>
          <a:p>
            <a:r>
              <a:rPr lang="en-US" sz="1400"/>
              <a:t>Tətbiqləri</a:t>
            </a:r>
          </a:p>
          <a:p>
            <a:pPr marL="742950" lvl="1" indent="-285750">
              <a:lnSpc>
                <a:spcPct val="150000"/>
              </a:lnSpc>
              <a:buFont typeface="Arial" panose="020B0604020202020204" pitchFamily="34" charset="0"/>
              <a:buChar char="•"/>
            </a:pPr>
            <a:r>
              <a:rPr lang="en-US" sz="1400"/>
              <a:t>Səs səviyyəsini tənzimləmək (radio, amplifikatorda)</a:t>
            </a:r>
          </a:p>
          <a:p>
            <a:pPr marL="742950" lvl="1" indent="-285750">
              <a:lnSpc>
                <a:spcPct val="150000"/>
              </a:lnSpc>
              <a:buFont typeface="Arial" panose="020B0604020202020204" pitchFamily="34" charset="0"/>
              <a:buChar char="•"/>
            </a:pPr>
            <a:r>
              <a:rPr lang="en-US" sz="1400"/>
              <a:t>LED işıqlarının parlaq-sönük tənzimlənməsi</a:t>
            </a:r>
          </a:p>
          <a:p>
            <a:pPr marL="742950" lvl="1" indent="-285750">
              <a:lnSpc>
                <a:spcPct val="150000"/>
              </a:lnSpc>
              <a:buFont typeface="Arial" panose="020B0604020202020204" pitchFamily="34" charset="0"/>
              <a:buChar char="•"/>
            </a:pPr>
            <a:r>
              <a:rPr lang="en-US" sz="1400"/>
              <a:t>Arduino layihələrində gərginlik və sensor testləri</a:t>
            </a:r>
          </a:p>
          <a:p>
            <a:pPr marL="742950" lvl="1" indent="-285750">
              <a:lnSpc>
                <a:spcPct val="150000"/>
              </a:lnSpc>
              <a:buFont typeface="Arial" panose="020B0604020202020204" pitchFamily="34" charset="0"/>
              <a:buChar char="•"/>
            </a:pPr>
            <a:r>
              <a:rPr lang="en-US" sz="1400"/>
              <a:t>Motor sürətini tənzimləmək</a:t>
            </a:r>
            <a:endParaRPr lang="az-Latn-AZ" sz="1400"/>
          </a:p>
          <a:p>
            <a:endParaRPr lang="az-Latn-AZ" sz="1400"/>
          </a:p>
          <a:p>
            <a:endParaRPr lang="az-Latn-AZ" sz="1400"/>
          </a:p>
          <a:p>
            <a:endParaRPr lang="az-Latn-AZ" sz="1400"/>
          </a:p>
          <a:p>
            <a:r>
              <a:rPr lang="en-US" sz="1400"/>
              <a:t>LDR ilə müqayisəsi</a:t>
            </a:r>
            <a:r>
              <a:rPr lang="az-Latn-AZ" sz="1400"/>
              <a:t>:</a:t>
            </a:r>
            <a:br>
              <a:rPr lang="az-Latn-AZ" sz="1400"/>
            </a:br>
            <a:endParaRPr lang="en-US" sz="1400"/>
          </a:p>
          <a:p>
            <a:pPr marL="742950" lvl="1" indent="-285750">
              <a:buFont typeface="Arial" panose="020B0604020202020204" pitchFamily="34" charset="0"/>
              <a:buChar char="•"/>
            </a:pPr>
            <a:r>
              <a:rPr lang="en-US" sz="1400"/>
              <a:t>LDR işığa görə müqavimət dəyişir, potensiyometr isə əl ilə dəyişir.</a:t>
            </a:r>
            <a:br>
              <a:rPr lang="az-Latn-AZ" sz="1400"/>
            </a:br>
            <a:endParaRPr lang="en-US" sz="1400"/>
          </a:p>
          <a:p>
            <a:pPr marL="742950" lvl="1" indent="-285750">
              <a:buFont typeface="Arial" panose="020B0604020202020204" pitchFamily="34" charset="0"/>
              <a:buChar char="•"/>
            </a:pPr>
            <a:r>
              <a:rPr lang="en-US" sz="1400"/>
              <a:t>Hər ikisi cərəyanı və gərginliyi idarə etmək üçün istifadə olunur, amma biri avtomatik (işığa həssas), digəri əl ilə.</a:t>
            </a:r>
            <a:endParaRPr lang="az-Latn-AZ" sz="1400"/>
          </a:p>
          <a:p>
            <a:endParaRPr lang="ru-RU" sz="1400"/>
          </a:p>
        </p:txBody>
      </p:sp>
      <p:pic>
        <p:nvPicPr>
          <p:cNvPr id="3" name="Picture 2">
            <a:extLst>
              <a:ext uri="{FF2B5EF4-FFF2-40B4-BE49-F238E27FC236}">
                <a16:creationId xmlns:a16="http://schemas.microsoft.com/office/drawing/2014/main" id="{22CF841B-1B48-6131-F3CD-08A74F9743F8}"/>
              </a:ext>
            </a:extLst>
          </p:cNvPr>
          <p:cNvPicPr>
            <a:picLocks noChangeAspect="1"/>
          </p:cNvPicPr>
          <p:nvPr/>
        </p:nvPicPr>
        <p:blipFill>
          <a:blip r:embed="rId2"/>
          <a:stretch>
            <a:fillRect/>
          </a:stretch>
        </p:blipFill>
        <p:spPr>
          <a:xfrm>
            <a:off x="6954984" y="76067"/>
            <a:ext cx="5235394" cy="5456393"/>
          </a:xfrm>
          <a:prstGeom prst="rect">
            <a:avLst/>
          </a:prstGeom>
        </p:spPr>
      </p:pic>
    </p:spTree>
    <p:extLst>
      <p:ext uri="{BB962C8B-B14F-4D97-AF65-F5344CB8AC3E}">
        <p14:creationId xmlns:p14="http://schemas.microsoft.com/office/powerpoint/2010/main" val="424712346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6094378" cy="3323987"/>
          </a:xfrm>
          <a:prstGeom prst="rect">
            <a:avLst/>
          </a:prstGeom>
          <a:noFill/>
        </p:spPr>
        <p:txBody>
          <a:bodyPr wrap="square">
            <a:spAutoFit/>
          </a:bodyPr>
          <a:lstStyle/>
          <a:p>
            <a:r>
              <a:rPr lang="en-US" sz="1400"/>
              <a:t>1. Male to Male (M-M)</a:t>
            </a:r>
          </a:p>
          <a:p>
            <a:pPr marL="285750" indent="-285750">
              <a:buFont typeface="Arial" panose="020B0604020202020204" pitchFamily="34" charset="0"/>
              <a:buChar char="•"/>
            </a:pPr>
            <a:r>
              <a:rPr lang="en-US" sz="1400"/>
              <a:t>Hər iki ucu pin (diri metal ucu) şəklindədir.</a:t>
            </a:r>
          </a:p>
          <a:p>
            <a:pPr marL="285750" indent="-285750">
              <a:buFont typeface="Arial" panose="020B0604020202020204" pitchFamily="34" charset="0"/>
              <a:buChar char="•"/>
            </a:pPr>
            <a:r>
              <a:rPr lang="en-US" sz="1400"/>
              <a:t>Əsasən breadboard üzərində iki nöqtəni birləşdirmək və ya Arduino pinindən breadboard-a qoşmaq üçün istifadə olunur.</a:t>
            </a:r>
          </a:p>
          <a:p>
            <a:endParaRPr lang="en-US" sz="1400"/>
          </a:p>
          <a:p>
            <a:endParaRPr lang="en-US" sz="1400"/>
          </a:p>
          <a:p>
            <a:endParaRPr lang="en-US" sz="1400"/>
          </a:p>
          <a:p>
            <a:endParaRPr lang="en-US" sz="1400"/>
          </a:p>
          <a:p>
            <a:r>
              <a:rPr lang="en-US" sz="1400"/>
              <a:t>2. Female to Female (F-F)</a:t>
            </a:r>
          </a:p>
          <a:p>
            <a:pPr marL="285750" indent="-285750">
              <a:buFont typeface="Arial" panose="020B0604020202020204" pitchFamily="34" charset="0"/>
              <a:buChar char="•"/>
            </a:pPr>
            <a:r>
              <a:rPr lang="en-US" sz="1400"/>
              <a:t>Hər iki ucu daxil edilən boşluq (socket) şəklindədir.</a:t>
            </a:r>
          </a:p>
          <a:p>
            <a:pPr marL="285750" indent="-285750">
              <a:buFont typeface="Arial" panose="020B0604020202020204" pitchFamily="34" charset="0"/>
              <a:buChar char="•"/>
            </a:pPr>
            <a:r>
              <a:rPr lang="en-US" sz="1400"/>
              <a:t>Əsasən iki pinli modulu bir-birinə bağlamaq və ya header pin-ləri ilə qoşmaq üçün istifadə olunur.</a:t>
            </a:r>
          </a:p>
          <a:p>
            <a:endParaRPr lang="en-US" sz="1400"/>
          </a:p>
          <a:p>
            <a:endParaRPr lang="en-US" sz="1400"/>
          </a:p>
          <a:p>
            <a:endParaRPr lang="en-US" sz="1400"/>
          </a:p>
        </p:txBody>
      </p:sp>
      <p:pic>
        <p:nvPicPr>
          <p:cNvPr id="3" name="Picture 2">
            <a:extLst>
              <a:ext uri="{FF2B5EF4-FFF2-40B4-BE49-F238E27FC236}">
                <a16:creationId xmlns:a16="http://schemas.microsoft.com/office/drawing/2014/main" id="{84235814-F03B-0E8E-89F7-0AFB66A365B6}"/>
              </a:ext>
            </a:extLst>
          </p:cNvPr>
          <p:cNvPicPr>
            <a:picLocks noChangeAspect="1"/>
          </p:cNvPicPr>
          <p:nvPr/>
        </p:nvPicPr>
        <p:blipFill>
          <a:blip r:embed="rId2"/>
          <a:stretch>
            <a:fillRect/>
          </a:stretch>
        </p:blipFill>
        <p:spPr>
          <a:xfrm>
            <a:off x="6337711" y="0"/>
            <a:ext cx="5852667" cy="5540220"/>
          </a:xfrm>
          <a:prstGeom prst="rect">
            <a:avLst/>
          </a:prstGeom>
        </p:spPr>
      </p:pic>
      <p:pic>
        <p:nvPicPr>
          <p:cNvPr id="7" name="Picture 6">
            <a:extLst>
              <a:ext uri="{FF2B5EF4-FFF2-40B4-BE49-F238E27FC236}">
                <a16:creationId xmlns:a16="http://schemas.microsoft.com/office/drawing/2014/main" id="{FEEAFC2F-8ACF-D5D3-D744-4609B09EA4EB}"/>
              </a:ext>
            </a:extLst>
          </p:cNvPr>
          <p:cNvPicPr>
            <a:picLocks noChangeAspect="1"/>
          </p:cNvPicPr>
          <p:nvPr/>
        </p:nvPicPr>
        <p:blipFill>
          <a:blip r:embed="rId3"/>
          <a:stretch>
            <a:fillRect/>
          </a:stretch>
        </p:blipFill>
        <p:spPr>
          <a:xfrm>
            <a:off x="0" y="2765246"/>
            <a:ext cx="3631017" cy="2919717"/>
          </a:xfrm>
          <a:prstGeom prst="rect">
            <a:avLst/>
          </a:prstGeom>
        </p:spPr>
      </p:pic>
    </p:spTree>
    <p:extLst>
      <p:ext uri="{BB962C8B-B14F-4D97-AF65-F5344CB8AC3E}">
        <p14:creationId xmlns:p14="http://schemas.microsoft.com/office/powerpoint/2010/main" val="396845976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6094378" cy="6555641"/>
          </a:xfrm>
          <a:prstGeom prst="rect">
            <a:avLst/>
          </a:prstGeom>
          <a:noFill/>
        </p:spPr>
        <p:txBody>
          <a:bodyPr wrap="square">
            <a:spAutoFit/>
          </a:bodyPr>
          <a:lstStyle/>
          <a:p>
            <a:r>
              <a:rPr lang="en-US" sz="1400"/>
              <a:t>3. Male to Female (M-F)</a:t>
            </a:r>
            <a:br>
              <a:rPr lang="en-US" sz="1400"/>
            </a:br>
            <a:endParaRPr lang="en-US" sz="1400"/>
          </a:p>
          <a:p>
            <a:pPr marL="285750" indent="-285750">
              <a:buFont typeface="Arial" panose="020B0604020202020204" pitchFamily="34" charset="0"/>
              <a:buChar char="•"/>
            </a:pPr>
            <a:r>
              <a:rPr lang="en-US" sz="1400"/>
              <a:t>Bir ucu pin, digər ucu socketdir.</a:t>
            </a:r>
            <a:br>
              <a:rPr lang="en-US" sz="1400"/>
            </a:br>
            <a:endParaRPr lang="en-US" sz="1400"/>
          </a:p>
          <a:p>
            <a:pPr marL="285750" indent="-285750">
              <a:buFont typeface="Arial" panose="020B0604020202020204" pitchFamily="34" charset="0"/>
              <a:buChar char="•"/>
            </a:pPr>
            <a:r>
              <a:rPr lang="en-US" sz="1400"/>
              <a:t>Əsasən Arduino və ya sensor modulunu breadboard ilə birləşdirmək üçün istifadə olunur.</a:t>
            </a:r>
            <a:br>
              <a:rPr lang="en-US" sz="1400"/>
            </a:br>
            <a:br>
              <a:rPr lang="en-US" sz="1400"/>
            </a:br>
            <a:endParaRPr lang="en-US" sz="1400"/>
          </a:p>
          <a:p>
            <a:pPr marL="285750" indent="-285750">
              <a:buFont typeface="Arial" panose="020B0604020202020204" pitchFamily="34" charset="0"/>
              <a:buChar char="•"/>
            </a:pPr>
            <a:endParaRPr lang="en-US" sz="1400"/>
          </a:p>
          <a:p>
            <a:pPr marL="285750" indent="-285750">
              <a:buFont typeface="Arial" panose="020B0604020202020204" pitchFamily="34" charset="0"/>
              <a:buChar char="•"/>
            </a:pPr>
            <a:endParaRPr lang="en-US" sz="1400"/>
          </a:p>
          <a:p>
            <a:pPr marL="285750" indent="-285750">
              <a:buFont typeface="Arial" panose="020B0604020202020204" pitchFamily="34" charset="0"/>
              <a:buChar char="•"/>
            </a:pPr>
            <a:endParaRPr lang="en-US" sz="1400"/>
          </a:p>
          <a:p>
            <a:pPr marL="285750" indent="-285750">
              <a:buFont typeface="Arial" panose="020B0604020202020204" pitchFamily="34" charset="0"/>
              <a:buChar char="•"/>
            </a:pPr>
            <a:endParaRPr lang="en-US" sz="1400"/>
          </a:p>
          <a:p>
            <a:pPr marL="285750" indent="-285750">
              <a:buFont typeface="Arial" panose="020B0604020202020204" pitchFamily="34" charset="0"/>
              <a:buChar char="•"/>
            </a:pPr>
            <a:endParaRPr lang="en-US" sz="1400"/>
          </a:p>
          <a:p>
            <a:pPr marL="285750" indent="-285750">
              <a:buFont typeface="Arial" panose="020B0604020202020204" pitchFamily="34" charset="0"/>
              <a:buChar char="•"/>
            </a:pPr>
            <a:endParaRPr lang="en-US" sz="1400"/>
          </a:p>
          <a:p>
            <a:pPr marL="285750" indent="-285750">
              <a:buFont typeface="Arial" panose="020B0604020202020204" pitchFamily="34" charset="0"/>
              <a:buChar char="•"/>
            </a:pPr>
            <a:endParaRPr lang="en-US" sz="1400"/>
          </a:p>
          <a:p>
            <a:pPr marL="285750" indent="-285750">
              <a:buFont typeface="Arial" panose="020B0604020202020204" pitchFamily="34" charset="0"/>
              <a:buChar char="•"/>
            </a:pPr>
            <a:endParaRPr lang="en-US" sz="1400"/>
          </a:p>
          <a:p>
            <a:pPr marL="285750" indent="-285750">
              <a:buFont typeface="Arial" panose="020B0604020202020204" pitchFamily="34" charset="0"/>
              <a:buChar char="•"/>
            </a:pPr>
            <a:endParaRPr lang="en-US" sz="1400"/>
          </a:p>
          <a:p>
            <a:pPr marL="285750" indent="-285750">
              <a:buFont typeface="Arial" panose="020B0604020202020204" pitchFamily="34" charset="0"/>
              <a:buChar char="•"/>
            </a:pPr>
            <a:endParaRPr lang="en-US" sz="1400"/>
          </a:p>
          <a:p>
            <a:pPr marL="285750" indent="-285750">
              <a:buFont typeface="Arial" panose="020B0604020202020204" pitchFamily="34" charset="0"/>
              <a:buChar char="•"/>
            </a:pPr>
            <a:endParaRPr lang="en-US" sz="1400"/>
          </a:p>
          <a:p>
            <a:pPr marL="285750" indent="-285750">
              <a:buFont typeface="Arial" panose="020B0604020202020204" pitchFamily="34" charset="0"/>
              <a:buChar char="•"/>
            </a:pPr>
            <a:endParaRPr lang="en-US" sz="1400"/>
          </a:p>
          <a:p>
            <a:pPr marL="285750" indent="-285750">
              <a:buFont typeface="Arial" panose="020B0604020202020204" pitchFamily="34" charset="0"/>
              <a:buChar char="•"/>
            </a:pPr>
            <a:endParaRPr lang="en-US" sz="1400"/>
          </a:p>
          <a:p>
            <a:endParaRPr lang="en-US" sz="1400"/>
          </a:p>
          <a:p>
            <a:endParaRPr lang="en-US" sz="1400"/>
          </a:p>
          <a:p>
            <a:r>
              <a:rPr lang="en-US" sz="1400"/>
              <a:t>Sadə qayda:</a:t>
            </a:r>
          </a:p>
          <a:p>
            <a:endParaRPr lang="en-US" sz="1400"/>
          </a:p>
          <a:p>
            <a:pPr marL="285750" indent="-285750">
              <a:buFont typeface="Wingdings" panose="05000000000000000000" pitchFamily="2" charset="2"/>
              <a:buChar char="q"/>
            </a:pPr>
            <a:r>
              <a:rPr lang="en-US" sz="1400"/>
              <a:t>Arduino pininə birləşdirmək üçün socket (female) ucu lazım olur.</a:t>
            </a:r>
          </a:p>
          <a:p>
            <a:pPr marL="285750" indent="-285750">
              <a:buFont typeface="Wingdings" panose="05000000000000000000" pitchFamily="2" charset="2"/>
              <a:buChar char="q"/>
            </a:pPr>
            <a:endParaRPr lang="en-US" sz="1400"/>
          </a:p>
          <a:p>
            <a:pPr marL="285750" indent="-285750">
              <a:buFont typeface="Wingdings" panose="05000000000000000000" pitchFamily="2" charset="2"/>
              <a:buChar char="q"/>
            </a:pPr>
            <a:r>
              <a:rPr lang="en-US" sz="1400"/>
              <a:t>Breadboard üzərində pinləri birləşdirmək üçün pin (male) ucu lazım olur.</a:t>
            </a:r>
          </a:p>
          <a:p>
            <a:endParaRPr lang="en-US" sz="1400"/>
          </a:p>
          <a:p>
            <a:endParaRPr lang="ru-RU" sz="1400"/>
          </a:p>
        </p:txBody>
      </p:sp>
      <p:pic>
        <p:nvPicPr>
          <p:cNvPr id="3" name="Picture 2">
            <a:extLst>
              <a:ext uri="{FF2B5EF4-FFF2-40B4-BE49-F238E27FC236}">
                <a16:creationId xmlns:a16="http://schemas.microsoft.com/office/drawing/2014/main" id="{84235814-F03B-0E8E-89F7-0AFB66A365B6}"/>
              </a:ext>
            </a:extLst>
          </p:cNvPr>
          <p:cNvPicPr>
            <a:picLocks noChangeAspect="1"/>
          </p:cNvPicPr>
          <p:nvPr/>
        </p:nvPicPr>
        <p:blipFill>
          <a:blip r:embed="rId2"/>
          <a:stretch>
            <a:fillRect/>
          </a:stretch>
        </p:blipFill>
        <p:spPr>
          <a:xfrm>
            <a:off x="6337711" y="0"/>
            <a:ext cx="5852667" cy="5540220"/>
          </a:xfrm>
          <a:prstGeom prst="rect">
            <a:avLst/>
          </a:prstGeom>
        </p:spPr>
      </p:pic>
    </p:spTree>
    <p:extLst>
      <p:ext uri="{BB962C8B-B14F-4D97-AF65-F5344CB8AC3E}">
        <p14:creationId xmlns:p14="http://schemas.microsoft.com/office/powerpoint/2010/main" val="428500622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8001472" cy="5632311"/>
          </a:xfrm>
          <a:prstGeom prst="rect">
            <a:avLst/>
          </a:prstGeom>
          <a:noFill/>
        </p:spPr>
        <p:txBody>
          <a:bodyPr wrap="square">
            <a:spAutoFit/>
          </a:bodyPr>
          <a:lstStyle/>
          <a:p>
            <a:r>
              <a:rPr lang="en-US" sz="1200"/>
              <a:t>HC-SR04, ultrasəs məsafə sensorudur və elektronika layihələrində obyektlərə olan məsafəni ölçmək üçün istifadə olunur. Bu sensor Arduino və digər mikrokontrollerlərlə rahat işləyir və çox populyardır.</a:t>
            </a:r>
            <a:endParaRPr lang="az-Latn-AZ" sz="1200"/>
          </a:p>
          <a:p>
            <a:endParaRPr lang="az-Latn-AZ" sz="1200"/>
          </a:p>
          <a:p>
            <a:r>
              <a:rPr lang="en-US" sz="1200"/>
              <a:t>1. HC-SR04 haqqında qısa məlumat</a:t>
            </a:r>
          </a:p>
          <a:p>
            <a:pPr marL="742950" lvl="1" indent="-285750">
              <a:lnSpc>
                <a:spcPct val="150000"/>
              </a:lnSpc>
              <a:buFont typeface="Wingdings" panose="05000000000000000000" pitchFamily="2" charset="2"/>
              <a:buChar char="q"/>
            </a:pPr>
            <a:r>
              <a:rPr lang="en-US" sz="1200"/>
              <a:t>İş prinsipi: ultrasəs dalğaları göndərir və əks olunan dalğaların geri dönmə vaxtını ölçür.</a:t>
            </a:r>
          </a:p>
          <a:p>
            <a:pPr marL="742950" lvl="1" indent="-285750">
              <a:lnSpc>
                <a:spcPct val="150000"/>
              </a:lnSpc>
              <a:buFont typeface="Wingdings" panose="05000000000000000000" pitchFamily="2" charset="2"/>
              <a:buChar char="q"/>
            </a:pPr>
            <a:r>
              <a:rPr lang="en-US" sz="1200"/>
              <a:t>Bu vaxtdan məsafəni hesablamaq olur: Məsafə = (dalğanın getmə-gəliş vaxtı × səs sürəti) ÷ 2</a:t>
            </a:r>
          </a:p>
          <a:p>
            <a:pPr marL="742950" lvl="1" indent="-285750">
              <a:lnSpc>
                <a:spcPct val="150000"/>
              </a:lnSpc>
              <a:buFont typeface="Wingdings" panose="05000000000000000000" pitchFamily="2" charset="2"/>
              <a:buChar char="q"/>
            </a:pPr>
            <a:r>
              <a:rPr lang="en-US" sz="1200"/>
              <a:t>Ölçmə məsafəsi: təxminən 2 cm – 400 cm</a:t>
            </a:r>
          </a:p>
          <a:p>
            <a:pPr marL="742950" lvl="1" indent="-285750">
              <a:lnSpc>
                <a:spcPct val="150000"/>
              </a:lnSpc>
              <a:buFont typeface="Wingdings" panose="05000000000000000000" pitchFamily="2" charset="2"/>
              <a:buChar char="q"/>
            </a:pPr>
            <a:r>
              <a:rPr lang="az-Latn-AZ" sz="1200"/>
              <a:t>HC-SR04 sensoru ölçdüyü məsafəni təxminən ±3 millimetr səhv ilə göstərə bilər)</a:t>
            </a:r>
            <a:br>
              <a:rPr lang="az-Latn-AZ" sz="1200"/>
            </a:br>
            <a:endParaRPr lang="az-Latn-AZ" sz="1200"/>
          </a:p>
          <a:p>
            <a:endParaRPr lang="az-Latn-AZ" sz="1200"/>
          </a:p>
          <a:p>
            <a:endParaRPr lang="az-Latn-AZ" sz="1200"/>
          </a:p>
          <a:p>
            <a:endParaRPr lang="az-Latn-AZ" sz="1200"/>
          </a:p>
          <a:p>
            <a:endParaRPr lang="az-Latn-AZ" sz="1200"/>
          </a:p>
          <a:p>
            <a:endParaRPr lang="az-Latn-AZ" sz="1200"/>
          </a:p>
          <a:p>
            <a:endParaRPr lang="az-Latn-AZ" sz="1200"/>
          </a:p>
          <a:p>
            <a:endParaRPr lang="az-Latn-AZ" sz="1200"/>
          </a:p>
          <a:p>
            <a:endParaRPr lang="az-Latn-AZ" sz="1200"/>
          </a:p>
          <a:p>
            <a:endParaRPr lang="az-Latn-AZ" sz="1200"/>
          </a:p>
          <a:p>
            <a:r>
              <a:rPr lang="en-US" sz="1200"/>
              <a:t>İş prinsipi sadə dillə</a:t>
            </a:r>
          </a:p>
          <a:p>
            <a:pPr marL="742950" lvl="1" indent="-285750">
              <a:lnSpc>
                <a:spcPct val="150000"/>
              </a:lnSpc>
              <a:buFont typeface="Wingdings" panose="05000000000000000000" pitchFamily="2" charset="2"/>
              <a:buChar char="q"/>
            </a:pPr>
            <a:r>
              <a:rPr lang="en-US" sz="1200"/>
              <a:t>Arduino Trig pininə qısa impuls göndərir.</a:t>
            </a:r>
          </a:p>
          <a:p>
            <a:pPr marL="742950" lvl="1" indent="-285750">
              <a:lnSpc>
                <a:spcPct val="150000"/>
              </a:lnSpc>
              <a:buFont typeface="Wingdings" panose="05000000000000000000" pitchFamily="2" charset="2"/>
              <a:buChar char="q"/>
            </a:pPr>
            <a:r>
              <a:rPr lang="en-US" sz="1200"/>
              <a:t>HC-SR04 ultrasəs dalğası çıxarır.</a:t>
            </a:r>
          </a:p>
          <a:p>
            <a:pPr marL="742950" lvl="1" indent="-285750">
              <a:lnSpc>
                <a:spcPct val="150000"/>
              </a:lnSpc>
              <a:buFont typeface="Wingdings" panose="05000000000000000000" pitchFamily="2" charset="2"/>
              <a:buChar char="q"/>
            </a:pPr>
            <a:r>
              <a:rPr lang="en-US" sz="1200"/>
              <a:t>Dalğa əks olunaraq geri dönür.</a:t>
            </a:r>
          </a:p>
          <a:p>
            <a:pPr marL="742950" lvl="1" indent="-285750">
              <a:lnSpc>
                <a:spcPct val="150000"/>
              </a:lnSpc>
              <a:buFont typeface="Wingdings" panose="05000000000000000000" pitchFamily="2" charset="2"/>
              <a:buChar char="q"/>
            </a:pPr>
            <a:r>
              <a:rPr lang="en-US" sz="1200"/>
              <a:t>Echo pin vasitəsilə Arduino-ya geri dönmə vaxtı bildirilir.</a:t>
            </a:r>
          </a:p>
          <a:p>
            <a:pPr marL="742950" lvl="1" indent="-285750">
              <a:lnSpc>
                <a:spcPct val="150000"/>
              </a:lnSpc>
              <a:buFont typeface="Wingdings" panose="05000000000000000000" pitchFamily="2" charset="2"/>
              <a:buChar char="q"/>
            </a:pPr>
            <a:r>
              <a:rPr lang="en-US" sz="1200"/>
              <a:t>Arduino bu vaxtı hesablamaqla məsafəni tapır.</a:t>
            </a:r>
            <a:endParaRPr lang="az-Latn-AZ" sz="1200"/>
          </a:p>
          <a:p>
            <a:endParaRPr lang="az-Latn-AZ" sz="1200"/>
          </a:p>
        </p:txBody>
      </p:sp>
      <p:pic>
        <p:nvPicPr>
          <p:cNvPr id="3" name="Picture 2">
            <a:extLst>
              <a:ext uri="{FF2B5EF4-FFF2-40B4-BE49-F238E27FC236}">
                <a16:creationId xmlns:a16="http://schemas.microsoft.com/office/drawing/2014/main" id="{83A33B9C-7907-5DC9-4819-1D4411FC64A3}"/>
              </a:ext>
            </a:extLst>
          </p:cNvPr>
          <p:cNvPicPr>
            <a:picLocks noChangeAspect="1"/>
          </p:cNvPicPr>
          <p:nvPr/>
        </p:nvPicPr>
        <p:blipFill>
          <a:blip r:embed="rId2"/>
          <a:stretch>
            <a:fillRect/>
          </a:stretch>
        </p:blipFill>
        <p:spPr>
          <a:xfrm>
            <a:off x="8003094" y="0"/>
            <a:ext cx="4187283" cy="4572000"/>
          </a:xfrm>
          <a:prstGeom prst="rect">
            <a:avLst/>
          </a:prstGeom>
        </p:spPr>
      </p:pic>
      <p:graphicFrame>
        <p:nvGraphicFramePr>
          <p:cNvPr id="4" name="Table 3">
            <a:extLst>
              <a:ext uri="{FF2B5EF4-FFF2-40B4-BE49-F238E27FC236}">
                <a16:creationId xmlns:a16="http://schemas.microsoft.com/office/drawing/2014/main" id="{63CAB090-A1E8-B6C5-5728-73B782E4FCE2}"/>
              </a:ext>
            </a:extLst>
          </p:cNvPr>
          <p:cNvGraphicFramePr>
            <a:graphicFrameLocks noGrp="1"/>
          </p:cNvGraphicFramePr>
          <p:nvPr>
            <p:extLst>
              <p:ext uri="{D42A27DB-BD31-4B8C-83A1-F6EECF244321}">
                <p14:modId xmlns:p14="http://schemas.microsoft.com/office/powerpoint/2010/main" val="1268801430"/>
              </p:ext>
            </p:extLst>
          </p:nvPr>
        </p:nvGraphicFramePr>
        <p:xfrm>
          <a:off x="0" y="2131248"/>
          <a:ext cx="8001472" cy="1554480"/>
        </p:xfrm>
        <a:graphic>
          <a:graphicData uri="http://schemas.openxmlformats.org/drawingml/2006/table">
            <a:tbl>
              <a:tblPr/>
              <a:tblGrid>
                <a:gridCol w="702011">
                  <a:extLst>
                    <a:ext uri="{9D8B030D-6E8A-4147-A177-3AD203B41FA5}">
                      <a16:colId xmlns:a16="http://schemas.microsoft.com/office/drawing/2014/main" val="486691387"/>
                    </a:ext>
                  </a:extLst>
                </a:gridCol>
                <a:gridCol w="7299461">
                  <a:extLst>
                    <a:ext uri="{9D8B030D-6E8A-4147-A177-3AD203B41FA5}">
                      <a16:colId xmlns:a16="http://schemas.microsoft.com/office/drawing/2014/main" val="646618751"/>
                    </a:ext>
                  </a:extLst>
                </a:gridCol>
              </a:tblGrid>
              <a:tr h="0">
                <a:tc>
                  <a:txBody>
                    <a:bodyPr/>
                    <a:lstStyle/>
                    <a:p>
                      <a:r>
                        <a:rPr lang="en-US" sz="1200" b="1"/>
                        <a:t>Pin adı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r>
                        <a:rPr lang="en-US" sz="1200" b="1"/>
                        <a:t>Funksiya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418150477"/>
                  </a:ext>
                </a:extLst>
              </a:tr>
              <a:tr h="0">
                <a:tc>
                  <a:txBody>
                    <a:bodyPr/>
                    <a:lstStyle/>
                    <a:p>
                      <a:r>
                        <a:rPr lang="en-US" sz="1200" b="1"/>
                        <a:t>VCC</a:t>
                      </a:r>
                      <a:endParaRPr lang="en-US" sz="12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Sensoru enerji ilə təmin edir, adətən </a:t>
                      </a:r>
                      <a:r>
                        <a:rPr lang="en-US" sz="1200" b="1"/>
                        <a:t>5V</a:t>
                      </a:r>
                      <a:r>
                        <a:rPr lang="en-US" sz="1200"/>
                        <a:t> Arduino-dan qoşulur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96598596"/>
                  </a:ext>
                </a:extLst>
              </a:tr>
              <a:tr h="0">
                <a:tc>
                  <a:txBody>
                    <a:bodyPr/>
                    <a:lstStyle/>
                    <a:p>
                      <a:r>
                        <a:rPr lang="en-US" sz="1200" b="1"/>
                        <a:t>GND</a:t>
                      </a:r>
                      <a:endParaRPr lang="en-US" sz="12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Qara xətt, torpaq və ya mənfi enerji pininə qoşulur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06726562"/>
                  </a:ext>
                </a:extLst>
              </a:tr>
              <a:tr h="0">
                <a:tc>
                  <a:txBody>
                    <a:bodyPr/>
                    <a:lstStyle/>
                    <a:p>
                      <a:r>
                        <a:rPr lang="en-US" sz="1200" b="1"/>
                        <a:t>Trig</a:t>
                      </a:r>
                      <a:endParaRPr lang="en-US" sz="12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“Trigger” pin – Arduino bu pinə </a:t>
                      </a:r>
                      <a:r>
                        <a:rPr lang="en-US" sz="1200" b="1"/>
                        <a:t>qısa 10 </a:t>
                      </a:r>
                      <a:r>
                        <a:rPr lang="el-GR" sz="1200" b="1"/>
                        <a:t>μ</a:t>
                      </a:r>
                      <a:r>
                        <a:rPr lang="en-US" sz="1200" b="1"/>
                        <a:t>s</a:t>
                      </a:r>
                      <a:r>
                        <a:rPr lang="az-Latn-AZ" sz="1200" b="1"/>
                        <a:t> (microsecond)</a:t>
                      </a:r>
                      <a:r>
                        <a:rPr lang="en-US" sz="1200" b="1"/>
                        <a:t> impuls</a:t>
                      </a:r>
                      <a:r>
                        <a:rPr lang="en-US" sz="1200"/>
                        <a:t> göndərir və sensor dalğanı buraxır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15363615"/>
                  </a:ext>
                </a:extLst>
              </a:tr>
              <a:tr h="0">
                <a:tc>
                  <a:txBody>
                    <a:bodyPr/>
                    <a:lstStyle/>
                    <a:p>
                      <a:r>
                        <a:rPr lang="en-US" sz="1200" b="1"/>
                        <a:t>Echo</a:t>
                      </a:r>
                      <a:endParaRPr lang="en-US" sz="12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Sensor dalğanın geri dönməsini bu pin vasitəsilə Arduino-ya </a:t>
                      </a:r>
                      <a:r>
                        <a:rPr lang="en-US" sz="1200" b="1"/>
                        <a:t>puls</a:t>
                      </a:r>
                      <a:r>
                        <a:rPr lang="en-US" sz="1200"/>
                        <a:t> şəklində göndərir. Pulsun uzunluğu məsafəyə uyğundur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45626262"/>
                  </a:ext>
                </a:extLst>
              </a:tr>
            </a:tbl>
          </a:graphicData>
        </a:graphic>
      </p:graphicFrame>
      <p:sp>
        <p:nvSpPr>
          <p:cNvPr id="7" name="TextBox 6">
            <a:extLst>
              <a:ext uri="{FF2B5EF4-FFF2-40B4-BE49-F238E27FC236}">
                <a16:creationId xmlns:a16="http://schemas.microsoft.com/office/drawing/2014/main" id="{56688AE5-9197-A3BE-B2E1-0577FDE539DB}"/>
              </a:ext>
            </a:extLst>
          </p:cNvPr>
          <p:cNvSpPr txBox="1"/>
          <p:nvPr/>
        </p:nvSpPr>
        <p:spPr>
          <a:xfrm>
            <a:off x="0" y="5671380"/>
            <a:ext cx="12190377" cy="1015663"/>
          </a:xfrm>
          <a:prstGeom prst="rect">
            <a:avLst/>
          </a:prstGeom>
          <a:noFill/>
        </p:spPr>
        <p:txBody>
          <a:bodyPr wrap="square">
            <a:spAutoFit/>
          </a:bodyPr>
          <a:lstStyle/>
          <a:p>
            <a:r>
              <a:rPr lang="ru-RU" sz="1200" b="1">
                <a:solidFill>
                  <a:srgbClr val="FF0000"/>
                </a:solidFill>
              </a:rPr>
              <a:t>İmpuls</a:t>
            </a:r>
            <a:r>
              <a:rPr lang="ru-RU" sz="1200"/>
              <a:t>: İmpuls elektrik siqnalının çox qısa müddətlik dəyişməsidir. Məsələn, siqnal 0-dan qəfil 5V-a qalxır və az sonra yenə 0-a düşür. Adətən “başlatmaq”, “xəbər vermək” üçün istifadə olunur (məsələn, HC-SR04-də Trig pini).</a:t>
            </a:r>
            <a:r>
              <a:rPr lang="az-Latn-AZ" sz="1200"/>
              <a:t> </a:t>
            </a:r>
            <a:r>
              <a:rPr lang="az-Latn-AZ" sz="1200" b="1">
                <a:solidFill>
                  <a:srgbClr val="0070C0"/>
                </a:solidFill>
              </a:rPr>
              <a:t>Qısa, ani siqnal = impuls. </a:t>
            </a:r>
            <a:r>
              <a:rPr lang="az-Latn-AZ" sz="1200" b="1"/>
              <a:t>Trig</a:t>
            </a:r>
            <a:r>
              <a:rPr lang="az-Latn-AZ" sz="1200"/>
              <a:t> → Arduino impuls göndərir (sensoru işə salır).</a:t>
            </a:r>
          </a:p>
          <a:p>
            <a:endParaRPr lang="az-Latn-AZ" sz="1200"/>
          </a:p>
          <a:p>
            <a:r>
              <a:rPr lang="en-US" sz="1200" b="1">
                <a:solidFill>
                  <a:srgbClr val="FF0000"/>
                </a:solidFill>
              </a:rPr>
              <a:t>Puls (Pulse)</a:t>
            </a:r>
            <a:r>
              <a:rPr lang="az-Latn-AZ" sz="1200"/>
              <a:t>: </a:t>
            </a:r>
            <a:r>
              <a:rPr lang="en-US" sz="1200"/>
              <a:t>Puls isə müəyyən müddət boyunca aktiv (HIGH) qalan siqnaldır. Yəni siqnal 0-dan 5V-a qalxır və bir az vaxt orada qalır, sonra yenidən 0-a düşür. Bu vaxtın uzunluğu məlumat daşıyır (məsələn, HC-SR04-də Echo pini).</a:t>
            </a:r>
            <a:r>
              <a:rPr lang="az-Latn-AZ" sz="1200"/>
              <a:t> </a:t>
            </a:r>
            <a:r>
              <a:rPr lang="az-Latn-AZ" sz="1200" b="1">
                <a:solidFill>
                  <a:srgbClr val="0070C0"/>
                </a:solidFill>
              </a:rPr>
              <a:t>Müddəti olan siqnal = puls</a:t>
            </a:r>
            <a:r>
              <a:rPr lang="az-Latn-AZ" sz="1200"/>
              <a:t>. </a:t>
            </a:r>
            <a:r>
              <a:rPr lang="es-ES" sz="1200" b="1"/>
              <a:t>Echo</a:t>
            </a:r>
            <a:r>
              <a:rPr lang="es-ES" sz="1200"/>
              <a:t> → Sensor puls göndərir (pulsun uzunluğu = məsafə)</a:t>
            </a:r>
            <a:endParaRPr lang="ru-RU" sz="1200"/>
          </a:p>
        </p:txBody>
      </p:sp>
    </p:spTree>
    <p:extLst>
      <p:ext uri="{BB962C8B-B14F-4D97-AF65-F5344CB8AC3E}">
        <p14:creationId xmlns:p14="http://schemas.microsoft.com/office/powerpoint/2010/main" val="337340580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4832092"/>
          </a:xfrm>
          <a:prstGeom prst="rect">
            <a:avLst/>
          </a:prstGeom>
          <a:noFill/>
        </p:spPr>
        <p:txBody>
          <a:bodyPr wrap="square">
            <a:spAutoFit/>
          </a:bodyPr>
          <a:lstStyle/>
          <a:p>
            <a:r>
              <a:rPr lang="az-Latn-AZ" sz="1400"/>
              <a:t>RGB LED — tək bir LED korpusunun içində 3 fərqli LED olan komponentdir: Red (qırmızı), Green (yaşıl), Blue (göy). Bu üç rəngi müxtəlif səviyyələrdə yandırmaqla istənilən rəngi almaq olur (ağ, sarı, bənövşəyi və s.).</a:t>
            </a:r>
            <a:endParaRPr lang="en-US" sz="1400"/>
          </a:p>
          <a:p>
            <a:endParaRPr lang="en-US" sz="1400"/>
          </a:p>
          <a:p>
            <a:r>
              <a:rPr lang="en-US" sz="1400"/>
              <a:t>1) Common Cathode (–) RGB LED    (“The Geek Pub – Common Cathode”)</a:t>
            </a:r>
          </a:p>
          <a:p>
            <a:endParaRPr lang="en-US" sz="1400"/>
          </a:p>
          <a:p>
            <a:r>
              <a:rPr lang="es-ES" sz="1400"/>
              <a:t>Bu tipdə ortaq pin mənfidir (–).</a:t>
            </a:r>
            <a:endParaRPr lang="en-US" sz="1400"/>
          </a:p>
          <a:p>
            <a:endParaRPr lang="en-US" sz="1400"/>
          </a:p>
          <a:p>
            <a:endParaRPr lang="en-US" sz="1400"/>
          </a:p>
          <a:p>
            <a:endParaRPr lang="en-US" sz="1400"/>
          </a:p>
          <a:p>
            <a:endParaRPr lang="en-US" sz="1400"/>
          </a:p>
          <a:p>
            <a:endParaRPr lang="en-US" sz="1400"/>
          </a:p>
          <a:p>
            <a:endParaRPr lang="en-US" sz="1400"/>
          </a:p>
          <a:p>
            <a:endParaRPr lang="en-US" sz="1400"/>
          </a:p>
          <a:p>
            <a:endParaRPr lang="en-US" sz="1400"/>
          </a:p>
          <a:p>
            <a:endParaRPr lang="en-US" sz="1400"/>
          </a:p>
          <a:p>
            <a:endParaRPr lang="en-US" sz="1400"/>
          </a:p>
          <a:p>
            <a:r>
              <a:rPr lang="az-Latn-AZ" sz="1400"/>
              <a:t>Necə işləyir ?</a:t>
            </a:r>
            <a:endParaRPr lang="en-US" sz="1400"/>
          </a:p>
          <a:p>
            <a:pPr marL="742950" lvl="1" indent="-285750">
              <a:lnSpc>
                <a:spcPct val="150000"/>
              </a:lnSpc>
              <a:buFont typeface="Wingdings" panose="05000000000000000000" pitchFamily="2" charset="2"/>
              <a:buChar char="q"/>
            </a:pPr>
            <a:r>
              <a:rPr lang="en-US" sz="1400"/>
              <a:t>C- pini GND-yə qoşulur</a:t>
            </a:r>
          </a:p>
          <a:p>
            <a:pPr marL="742950" lvl="1" indent="-285750">
              <a:lnSpc>
                <a:spcPct val="150000"/>
              </a:lnSpc>
              <a:buFont typeface="Wingdings" panose="05000000000000000000" pitchFamily="2" charset="2"/>
              <a:buChar char="q"/>
            </a:pPr>
            <a:r>
              <a:rPr lang="en-US" sz="1400"/>
              <a:t>R, G, B pinlərinə HIGH / +V veriləndə müvafiq rəng yanır</a:t>
            </a:r>
          </a:p>
          <a:p>
            <a:endParaRPr lang="en-US" sz="1400"/>
          </a:p>
          <a:p>
            <a:r>
              <a:rPr lang="az-Latn-AZ" sz="1400"/>
              <a:t>+</a:t>
            </a:r>
            <a:r>
              <a:rPr lang="en-US" sz="1400"/>
              <a:t> ver → LED yanır</a:t>
            </a:r>
            <a:endParaRPr lang="ru-RU" sz="1400"/>
          </a:p>
        </p:txBody>
      </p:sp>
      <p:pic>
        <p:nvPicPr>
          <p:cNvPr id="4" name="Picture 3">
            <a:extLst>
              <a:ext uri="{FF2B5EF4-FFF2-40B4-BE49-F238E27FC236}">
                <a16:creationId xmlns:a16="http://schemas.microsoft.com/office/drawing/2014/main" id="{094E750E-E6CE-5CA9-E4FC-3626322E4351}"/>
              </a:ext>
            </a:extLst>
          </p:cNvPr>
          <p:cNvPicPr>
            <a:picLocks noChangeAspect="1"/>
          </p:cNvPicPr>
          <p:nvPr/>
        </p:nvPicPr>
        <p:blipFill>
          <a:blip r:embed="rId2"/>
          <a:stretch>
            <a:fillRect/>
          </a:stretch>
        </p:blipFill>
        <p:spPr>
          <a:xfrm>
            <a:off x="5529432" y="3852153"/>
            <a:ext cx="6662568" cy="3005847"/>
          </a:xfrm>
          <a:prstGeom prst="rect">
            <a:avLst/>
          </a:prstGeom>
        </p:spPr>
      </p:pic>
      <p:graphicFrame>
        <p:nvGraphicFramePr>
          <p:cNvPr id="2" name="Table 1">
            <a:extLst>
              <a:ext uri="{FF2B5EF4-FFF2-40B4-BE49-F238E27FC236}">
                <a16:creationId xmlns:a16="http://schemas.microsoft.com/office/drawing/2014/main" id="{7020750B-523F-8840-5525-3F788084DBEB}"/>
              </a:ext>
            </a:extLst>
          </p:cNvPr>
          <p:cNvGraphicFramePr>
            <a:graphicFrameLocks noGrp="1"/>
          </p:cNvGraphicFramePr>
          <p:nvPr>
            <p:extLst>
              <p:ext uri="{D42A27DB-BD31-4B8C-83A1-F6EECF244321}">
                <p14:modId xmlns:p14="http://schemas.microsoft.com/office/powerpoint/2010/main" val="1894645041"/>
              </p:ext>
            </p:extLst>
          </p:nvPr>
        </p:nvGraphicFramePr>
        <p:xfrm>
          <a:off x="0" y="1436105"/>
          <a:ext cx="4994910" cy="1828800"/>
        </p:xfrm>
        <a:graphic>
          <a:graphicData uri="http://schemas.openxmlformats.org/drawingml/2006/table">
            <a:tbl>
              <a:tblPr/>
              <a:tblGrid>
                <a:gridCol w="929005">
                  <a:extLst>
                    <a:ext uri="{9D8B030D-6E8A-4147-A177-3AD203B41FA5}">
                      <a16:colId xmlns:a16="http://schemas.microsoft.com/office/drawing/2014/main" val="29059824"/>
                    </a:ext>
                  </a:extLst>
                </a:gridCol>
                <a:gridCol w="560705">
                  <a:extLst>
                    <a:ext uri="{9D8B030D-6E8A-4147-A177-3AD203B41FA5}">
                      <a16:colId xmlns:a16="http://schemas.microsoft.com/office/drawing/2014/main" val="4119397181"/>
                    </a:ext>
                  </a:extLst>
                </a:gridCol>
                <a:gridCol w="3505200">
                  <a:extLst>
                    <a:ext uri="{9D8B030D-6E8A-4147-A177-3AD203B41FA5}">
                      <a16:colId xmlns:a16="http://schemas.microsoft.com/office/drawing/2014/main" val="3592564749"/>
                    </a:ext>
                  </a:extLst>
                </a:gridCol>
              </a:tblGrid>
              <a:tr h="0">
                <a:tc>
                  <a:txBody>
                    <a:bodyPr/>
                    <a:lstStyle/>
                    <a:p>
                      <a:r>
                        <a:rPr lang="en-US" b="1"/>
                        <a:t>Rəng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r>
                        <a:rPr lang="en-US" b="1"/>
                        <a:t>Pin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r>
                        <a:rPr lang="en-US" b="1"/>
                        <a:t>Mənası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330868397"/>
                  </a:ext>
                </a:extLst>
              </a:tr>
              <a:tr h="0">
                <a:tc>
                  <a:txBody>
                    <a:bodyPr/>
                    <a:lstStyle/>
                    <a:p>
                      <a:r>
                        <a:rPr lang="en-US"/>
                        <a:t>Qırmızı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1"/>
                        <a:t>R+</a:t>
                      </a:r>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Müsbət verildikdə yanır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54389644"/>
                  </a:ext>
                </a:extLst>
              </a:tr>
              <a:tr h="0">
                <a:tc>
                  <a:txBody>
                    <a:bodyPr/>
                    <a:lstStyle/>
                    <a:p>
                      <a:r>
                        <a:rPr lang="en-US"/>
                        <a:t>Yaşıl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1"/>
                        <a:t>G+</a:t>
                      </a:r>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Müsbət verildikdə yanır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46249061"/>
                  </a:ext>
                </a:extLst>
              </a:tr>
              <a:tr h="0">
                <a:tc>
                  <a:txBody>
                    <a:bodyPr/>
                    <a:lstStyle/>
                    <a:p>
                      <a:r>
                        <a:rPr lang="en-US"/>
                        <a:t>Göy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1"/>
                        <a:t>B+</a:t>
                      </a:r>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Müsbət verildikdə yanır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50462371"/>
                  </a:ext>
                </a:extLst>
              </a:tr>
              <a:tr h="0">
                <a:tc>
                  <a:txBody>
                    <a:bodyPr/>
                    <a:lstStyle/>
                    <a:p>
                      <a:r>
                        <a:rPr lang="en-US"/>
                        <a:t>Boz</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1"/>
                        <a:t>C-</a:t>
                      </a:r>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Ortaq mənfi (GND)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76720733"/>
                  </a:ext>
                </a:extLst>
              </a:tr>
            </a:tbl>
          </a:graphicData>
        </a:graphic>
      </p:graphicFrame>
    </p:spTree>
    <p:extLst>
      <p:ext uri="{BB962C8B-B14F-4D97-AF65-F5344CB8AC3E}">
        <p14:creationId xmlns:p14="http://schemas.microsoft.com/office/powerpoint/2010/main" val="19814176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4401205"/>
          </a:xfrm>
          <a:prstGeom prst="rect">
            <a:avLst/>
          </a:prstGeom>
          <a:noFill/>
        </p:spPr>
        <p:txBody>
          <a:bodyPr wrap="square">
            <a:spAutoFit/>
          </a:bodyPr>
          <a:lstStyle/>
          <a:p>
            <a:r>
              <a:rPr lang="en-US" sz="1400"/>
              <a:t>2) Common Anode (+) RGB LED     (“The Geek Pub – Common Anode”)</a:t>
            </a:r>
          </a:p>
          <a:p>
            <a:endParaRPr lang="en-US" sz="1400"/>
          </a:p>
          <a:p>
            <a:r>
              <a:rPr lang="en-US" sz="1400"/>
              <a:t>Bu tipdə ortaq pin müsbətdir (+).</a:t>
            </a:r>
          </a:p>
          <a:p>
            <a:endParaRPr lang="en-US" sz="1400"/>
          </a:p>
          <a:p>
            <a:endParaRPr lang="en-US" sz="1400"/>
          </a:p>
          <a:p>
            <a:endParaRPr lang="en-US" sz="1400"/>
          </a:p>
          <a:p>
            <a:endParaRPr lang="en-US" sz="1400"/>
          </a:p>
          <a:p>
            <a:endParaRPr lang="en-US" sz="1400"/>
          </a:p>
          <a:p>
            <a:endParaRPr lang="en-US" sz="1400"/>
          </a:p>
          <a:p>
            <a:endParaRPr lang="en-US" sz="1400"/>
          </a:p>
          <a:p>
            <a:endParaRPr lang="en-US" sz="1400"/>
          </a:p>
          <a:p>
            <a:endParaRPr lang="en-US" sz="1400"/>
          </a:p>
          <a:p>
            <a:endParaRPr lang="en-US" sz="1400"/>
          </a:p>
          <a:p>
            <a:endParaRPr lang="en-US" sz="1400"/>
          </a:p>
          <a:p>
            <a:r>
              <a:rPr lang="en-US" sz="1400"/>
              <a:t>Necə işləyir?</a:t>
            </a:r>
          </a:p>
          <a:p>
            <a:pPr marL="742950" lvl="1" indent="-285750">
              <a:lnSpc>
                <a:spcPct val="150000"/>
              </a:lnSpc>
              <a:buFont typeface="Arial" panose="020B0604020202020204" pitchFamily="34" charset="0"/>
              <a:buChar char="•"/>
            </a:pPr>
            <a:r>
              <a:rPr lang="en-US" sz="1400"/>
              <a:t>A+ pini 5V / +V-yə qoşulur</a:t>
            </a:r>
          </a:p>
          <a:p>
            <a:pPr marL="742950" lvl="1" indent="-285750">
              <a:lnSpc>
                <a:spcPct val="150000"/>
              </a:lnSpc>
              <a:buFont typeface="Arial" panose="020B0604020202020204" pitchFamily="34" charset="0"/>
              <a:buChar char="•"/>
            </a:pPr>
            <a:r>
              <a:rPr lang="en-US" sz="1400"/>
              <a:t>R-, G-, B- pinlərinə LOW / GND veriləndə müvafiq rəng yanır</a:t>
            </a:r>
          </a:p>
          <a:p>
            <a:endParaRPr lang="az-Latn-AZ" sz="1400"/>
          </a:p>
          <a:p>
            <a:r>
              <a:rPr lang="en-US" sz="1400"/>
              <a:t>– ver → LED yanır</a:t>
            </a:r>
          </a:p>
        </p:txBody>
      </p:sp>
      <p:pic>
        <p:nvPicPr>
          <p:cNvPr id="2" name="Picture 1">
            <a:extLst>
              <a:ext uri="{FF2B5EF4-FFF2-40B4-BE49-F238E27FC236}">
                <a16:creationId xmlns:a16="http://schemas.microsoft.com/office/drawing/2014/main" id="{18B93503-B489-C325-A22F-BA32F6FEE9E7}"/>
              </a:ext>
            </a:extLst>
          </p:cNvPr>
          <p:cNvPicPr>
            <a:picLocks noChangeAspect="1"/>
          </p:cNvPicPr>
          <p:nvPr/>
        </p:nvPicPr>
        <p:blipFill>
          <a:blip r:embed="rId2"/>
          <a:stretch>
            <a:fillRect/>
          </a:stretch>
        </p:blipFill>
        <p:spPr>
          <a:xfrm>
            <a:off x="5529432" y="3852153"/>
            <a:ext cx="6662568" cy="3005847"/>
          </a:xfrm>
          <a:prstGeom prst="rect">
            <a:avLst/>
          </a:prstGeom>
        </p:spPr>
      </p:pic>
      <p:graphicFrame>
        <p:nvGraphicFramePr>
          <p:cNvPr id="3" name="Table 2">
            <a:extLst>
              <a:ext uri="{FF2B5EF4-FFF2-40B4-BE49-F238E27FC236}">
                <a16:creationId xmlns:a16="http://schemas.microsoft.com/office/drawing/2014/main" id="{F2A35377-D6EC-8B33-8CB8-49FFD07788D9}"/>
              </a:ext>
            </a:extLst>
          </p:cNvPr>
          <p:cNvGraphicFramePr>
            <a:graphicFrameLocks noGrp="1"/>
          </p:cNvGraphicFramePr>
          <p:nvPr>
            <p:extLst>
              <p:ext uri="{D42A27DB-BD31-4B8C-83A1-F6EECF244321}">
                <p14:modId xmlns:p14="http://schemas.microsoft.com/office/powerpoint/2010/main" val="3191016516"/>
              </p:ext>
            </p:extLst>
          </p:nvPr>
        </p:nvGraphicFramePr>
        <p:xfrm>
          <a:off x="0" y="820349"/>
          <a:ext cx="4994910" cy="1828800"/>
        </p:xfrm>
        <a:graphic>
          <a:graphicData uri="http://schemas.openxmlformats.org/drawingml/2006/table">
            <a:tbl>
              <a:tblPr/>
              <a:tblGrid>
                <a:gridCol w="929005">
                  <a:extLst>
                    <a:ext uri="{9D8B030D-6E8A-4147-A177-3AD203B41FA5}">
                      <a16:colId xmlns:a16="http://schemas.microsoft.com/office/drawing/2014/main" val="3976568174"/>
                    </a:ext>
                  </a:extLst>
                </a:gridCol>
                <a:gridCol w="560705">
                  <a:extLst>
                    <a:ext uri="{9D8B030D-6E8A-4147-A177-3AD203B41FA5}">
                      <a16:colId xmlns:a16="http://schemas.microsoft.com/office/drawing/2014/main" val="70148463"/>
                    </a:ext>
                  </a:extLst>
                </a:gridCol>
                <a:gridCol w="3505200">
                  <a:extLst>
                    <a:ext uri="{9D8B030D-6E8A-4147-A177-3AD203B41FA5}">
                      <a16:colId xmlns:a16="http://schemas.microsoft.com/office/drawing/2014/main" val="1667327191"/>
                    </a:ext>
                  </a:extLst>
                </a:gridCol>
              </a:tblGrid>
              <a:tr h="0">
                <a:tc>
                  <a:txBody>
                    <a:bodyPr/>
                    <a:lstStyle/>
                    <a:p>
                      <a:r>
                        <a:rPr lang="en-US" b="1"/>
                        <a:t>Rəng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r>
                        <a:rPr lang="en-US" b="1"/>
                        <a:t>Pin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r>
                        <a:rPr lang="en-US" b="1"/>
                        <a:t>Mənası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1477722954"/>
                  </a:ext>
                </a:extLst>
              </a:tr>
              <a:tr h="0">
                <a:tc>
                  <a:txBody>
                    <a:bodyPr/>
                    <a:lstStyle/>
                    <a:p>
                      <a:r>
                        <a:rPr lang="en-US"/>
                        <a:t>Qırmızı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1"/>
                        <a:t>R-</a:t>
                      </a:r>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Mənfi verildikdə yanır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49867522"/>
                  </a:ext>
                </a:extLst>
              </a:tr>
              <a:tr h="0">
                <a:tc>
                  <a:txBody>
                    <a:bodyPr/>
                    <a:lstStyle/>
                    <a:p>
                      <a:r>
                        <a:rPr lang="en-US"/>
                        <a:t>Yaşıl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1"/>
                        <a:t>G-</a:t>
                      </a:r>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Mənfi verildikdə yanır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60340140"/>
                  </a:ext>
                </a:extLst>
              </a:tr>
              <a:tr h="0">
                <a:tc>
                  <a:txBody>
                    <a:bodyPr/>
                    <a:lstStyle/>
                    <a:p>
                      <a:r>
                        <a:rPr lang="en-US"/>
                        <a:t>Göy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1"/>
                        <a:t>B-</a:t>
                      </a:r>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Mənfi verildikdə yanır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69503930"/>
                  </a:ext>
                </a:extLst>
              </a:tr>
              <a:tr h="0">
                <a:tc>
                  <a:txBody>
                    <a:bodyPr/>
                    <a:lstStyle/>
                    <a:p>
                      <a:r>
                        <a:rPr lang="en-US"/>
                        <a:t>Boz</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1"/>
                        <a:t>A+</a:t>
                      </a:r>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Ortaq müsbət (+V)</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39608471"/>
                  </a:ext>
                </a:extLst>
              </a:tr>
            </a:tbl>
          </a:graphicData>
        </a:graphic>
      </p:graphicFrame>
    </p:spTree>
    <p:extLst>
      <p:ext uri="{BB962C8B-B14F-4D97-AF65-F5344CB8AC3E}">
        <p14:creationId xmlns:p14="http://schemas.microsoft.com/office/powerpoint/2010/main" val="54393428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4832092"/>
          </a:xfrm>
          <a:prstGeom prst="rect">
            <a:avLst/>
          </a:prstGeom>
          <a:noFill/>
        </p:spPr>
        <p:txBody>
          <a:bodyPr wrap="square">
            <a:spAutoFit/>
          </a:bodyPr>
          <a:lstStyle/>
          <a:p>
            <a:r>
              <a:rPr lang="en-US" sz="1400"/>
              <a:t>İstilik sensoru (Temperature Sensor)</a:t>
            </a:r>
          </a:p>
          <a:p>
            <a:endParaRPr lang="az-Latn-AZ" sz="1400"/>
          </a:p>
          <a:p>
            <a:r>
              <a:rPr lang="en-US" sz="1400"/>
              <a:t>İstilik sensoru ətraf mühitin və ya bir cismin temperaturunu ölçən elektron komponentdir. O, istilik dəyişdikcə elektrik siqnalını dəyişir və bu dəyişiklik temperatur kimi oxunur. Arduino və digər sistemlərdə otaq temperaturu, cihazların qızması və avtomatik nəzarət üçün istifadə olunur.</a:t>
            </a:r>
            <a:endParaRPr lang="az-Latn-AZ" sz="1400"/>
          </a:p>
          <a:p>
            <a:endParaRPr lang="en-US" sz="1400"/>
          </a:p>
          <a:p>
            <a:r>
              <a:rPr lang="en-US" sz="1400"/>
              <a:t>İstilik sensoru ətraf mühitin və ya bir cismin temperaturunu ölçən elektron komponentdir. Bu sensor temperaturu birbaşa dərəcə (°C) kimi yox, elektrik müqavimətinin dəyişməsi vasitəsilə müəyyən edir. Yəni sensor əvvəlcə müqaviməti dəyişir, elektron dövrə isə bu dəyişməyə baxaraq temperaturu hesablayır.</a:t>
            </a:r>
          </a:p>
          <a:p>
            <a:endParaRPr lang="en-US" sz="1400"/>
          </a:p>
          <a:p>
            <a:r>
              <a:rPr lang="en-US" sz="1400"/>
              <a:t>Ən çox istifadə olunan istilik sensorlarından biri NTC termistordur. NTC sensorlarda temperatur artdıqca müqavimət azalır, temperatur azaldıqca isə müqavimət artır. Burada “maneə” dedikdə elektrik cərəyanının keçməsinə olan çətinlik nəzərdə tutulur: maneə azdırsa cərəyan asan keçir, maneə çoxdursa çətin keçir.</a:t>
            </a:r>
          </a:p>
          <a:p>
            <a:endParaRPr lang="en-US" sz="1400"/>
          </a:p>
          <a:p>
            <a:r>
              <a:rPr lang="en-US" sz="1400"/>
              <a:t>10k istilik sensoru dedikdə sensorun 25°C temperaturda müqavimətinin 10 000 ohm (10k</a:t>
            </a:r>
            <a:r>
              <a:rPr lang="el-GR" sz="1400"/>
              <a:t>Ω) </a:t>
            </a:r>
            <a:r>
              <a:rPr lang="en-US" sz="1400"/>
              <a:t>olması nəzərdə tutulur. Bu dəyər istehsalçılar tərəfindən standart kimi seçilib, çünki ölçmə üçün balanslıdır: nə çox böyükdür, nə də çox kiçikdir. Bu da sensorun stabil, təhlükəsiz və dəqiq işləməsini təmin edir.</a:t>
            </a:r>
          </a:p>
          <a:p>
            <a:endParaRPr lang="en-US" sz="1400"/>
          </a:p>
          <a:p>
            <a:r>
              <a:rPr lang="en-US" sz="1400"/>
              <a:t>Nəticə olaraq, istilik sensoru müqavimət dəyişməsinə əsaslanaraq temperaturu təyin edir və “10k” ifadəsi onun normal temperaturda olan standart müqavimət dəyərini göstərir.</a:t>
            </a:r>
            <a:endParaRPr lang="az-Latn-AZ" sz="1400"/>
          </a:p>
          <a:p>
            <a:endParaRPr lang="az-Latn-AZ" sz="1400"/>
          </a:p>
          <a:p>
            <a:pPr marL="285750" indent="-285750">
              <a:lnSpc>
                <a:spcPct val="150000"/>
              </a:lnSpc>
              <a:buFont typeface="Arial" panose="020B0604020202020204" pitchFamily="34" charset="0"/>
              <a:buChar char="•"/>
            </a:pPr>
            <a:r>
              <a:rPr lang="en-US" sz="1400"/>
              <a:t>10k sadəcə başlanğıc nöqtəsidir (25°C-də müqavimət).</a:t>
            </a:r>
          </a:p>
          <a:p>
            <a:pPr marL="285750" indent="-285750">
              <a:lnSpc>
                <a:spcPct val="150000"/>
              </a:lnSpc>
              <a:buFont typeface="Arial" panose="020B0604020202020204" pitchFamily="34" charset="0"/>
              <a:buChar char="•"/>
            </a:pPr>
            <a:r>
              <a:rPr lang="en-US" sz="1400"/>
              <a:t>Sensor 25°C-dən yuxarı və ya aşağı temperaturu da ölçə bilir.</a:t>
            </a:r>
            <a:endParaRPr lang="az-Latn-AZ" sz="1400"/>
          </a:p>
          <a:p>
            <a:endParaRPr lang="ru-RU" sz="1400"/>
          </a:p>
        </p:txBody>
      </p:sp>
      <p:pic>
        <p:nvPicPr>
          <p:cNvPr id="3" name="Picture 2">
            <a:extLst>
              <a:ext uri="{FF2B5EF4-FFF2-40B4-BE49-F238E27FC236}">
                <a16:creationId xmlns:a16="http://schemas.microsoft.com/office/drawing/2014/main" id="{8A231B59-505E-189C-1A48-7F6D50AFDC50}"/>
              </a:ext>
            </a:extLst>
          </p:cNvPr>
          <p:cNvPicPr>
            <a:picLocks noChangeAspect="1"/>
          </p:cNvPicPr>
          <p:nvPr/>
        </p:nvPicPr>
        <p:blipFill>
          <a:blip r:embed="rId2"/>
          <a:stretch>
            <a:fillRect/>
          </a:stretch>
        </p:blipFill>
        <p:spPr>
          <a:xfrm>
            <a:off x="8754894" y="4069019"/>
            <a:ext cx="3435484" cy="2788981"/>
          </a:xfrm>
          <a:prstGeom prst="rect">
            <a:avLst/>
          </a:prstGeom>
        </p:spPr>
      </p:pic>
      <p:graphicFrame>
        <p:nvGraphicFramePr>
          <p:cNvPr id="4" name="Table 3">
            <a:extLst>
              <a:ext uri="{FF2B5EF4-FFF2-40B4-BE49-F238E27FC236}">
                <a16:creationId xmlns:a16="http://schemas.microsoft.com/office/drawing/2014/main" id="{E90D46F2-4212-3A76-186B-2701A6A2BE0B}"/>
              </a:ext>
            </a:extLst>
          </p:cNvPr>
          <p:cNvGraphicFramePr>
            <a:graphicFrameLocks noGrp="1"/>
          </p:cNvGraphicFramePr>
          <p:nvPr>
            <p:extLst>
              <p:ext uri="{D42A27DB-BD31-4B8C-83A1-F6EECF244321}">
                <p14:modId xmlns:p14="http://schemas.microsoft.com/office/powerpoint/2010/main" val="4248602548"/>
              </p:ext>
            </p:extLst>
          </p:nvPr>
        </p:nvGraphicFramePr>
        <p:xfrm>
          <a:off x="0" y="5026645"/>
          <a:ext cx="6459166" cy="1828800"/>
        </p:xfrm>
        <a:graphic>
          <a:graphicData uri="http://schemas.openxmlformats.org/drawingml/2006/table">
            <a:tbl>
              <a:tblPr/>
              <a:tblGrid>
                <a:gridCol w="1384988">
                  <a:extLst>
                    <a:ext uri="{9D8B030D-6E8A-4147-A177-3AD203B41FA5}">
                      <a16:colId xmlns:a16="http://schemas.microsoft.com/office/drawing/2014/main" val="1080365689"/>
                    </a:ext>
                  </a:extLst>
                </a:gridCol>
                <a:gridCol w="1313105">
                  <a:extLst>
                    <a:ext uri="{9D8B030D-6E8A-4147-A177-3AD203B41FA5}">
                      <a16:colId xmlns:a16="http://schemas.microsoft.com/office/drawing/2014/main" val="1201470371"/>
                    </a:ext>
                  </a:extLst>
                </a:gridCol>
                <a:gridCol w="3761073">
                  <a:extLst>
                    <a:ext uri="{9D8B030D-6E8A-4147-A177-3AD203B41FA5}">
                      <a16:colId xmlns:a16="http://schemas.microsoft.com/office/drawing/2014/main" val="3603037554"/>
                    </a:ext>
                  </a:extLst>
                </a:gridCol>
              </a:tblGrid>
              <a:tr h="0">
                <a:tc>
                  <a:txBody>
                    <a:bodyPr/>
                    <a:lstStyle/>
                    <a:p>
                      <a:r>
                        <a:rPr lang="en-US" sz="1200" b="1"/>
                        <a:t>Temperatur (°C)</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r>
                        <a:rPr lang="en-US" sz="1200" b="1"/>
                        <a:t>Müqavimət (</a:t>
                      </a:r>
                      <a:r>
                        <a:rPr lang="el-GR" sz="1200" b="1"/>
                        <a:t>Ω)</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r>
                        <a:rPr lang="en-US" sz="1200" b="1"/>
                        <a:t>İzah</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1203654847"/>
                  </a:ext>
                </a:extLst>
              </a:tr>
              <a:tr h="0">
                <a:tc>
                  <a:txBody>
                    <a:bodyPr/>
                    <a:lstStyle/>
                    <a:p>
                      <a:r>
                        <a:rPr lang="ru-RU" sz="1200"/>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ru-RU" sz="1200"/>
                        <a:t>32 000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Soyuq oldu → müqavimət yüksək → cərəyan çətin keçir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27543327"/>
                  </a:ext>
                </a:extLst>
              </a:tr>
              <a:tr h="0">
                <a:tc>
                  <a:txBody>
                    <a:bodyPr/>
                    <a:lstStyle/>
                    <a:p>
                      <a:r>
                        <a:rPr lang="ru-RU" sz="1200"/>
                        <a:t>10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ru-RU" sz="1200"/>
                        <a:t>20 000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Soyuq, müqavimət azaldı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78605017"/>
                  </a:ext>
                </a:extLst>
              </a:tr>
              <a:tr h="0">
                <a:tc>
                  <a:txBody>
                    <a:bodyPr/>
                    <a:lstStyle/>
                    <a:p>
                      <a:r>
                        <a:rPr lang="ru-RU" sz="1200"/>
                        <a:t>25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ru-RU" sz="1200"/>
                        <a:t>10 000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Otaq temperaturu, standart dəyər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62566315"/>
                  </a:ext>
                </a:extLst>
              </a:tr>
              <a:tr h="0">
                <a:tc>
                  <a:txBody>
                    <a:bodyPr/>
                    <a:lstStyle/>
                    <a:p>
                      <a:r>
                        <a:rPr lang="ru-RU" sz="1200"/>
                        <a:t>35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ru-RU" sz="1200"/>
                        <a:t>6 000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İsti oldu → müqavimət azaldı → cərəyan daha rahat keçir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25499854"/>
                  </a:ext>
                </a:extLst>
              </a:tr>
              <a:tr h="0">
                <a:tc>
                  <a:txBody>
                    <a:bodyPr/>
                    <a:lstStyle/>
                    <a:p>
                      <a:r>
                        <a:rPr lang="ru-RU" sz="1200"/>
                        <a:t>50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ru-RU" sz="1200"/>
                        <a:t>3 000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Daha isti → müqavimət daha da azaldı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32724695"/>
                  </a:ext>
                </a:extLst>
              </a:tr>
            </a:tbl>
          </a:graphicData>
        </a:graphic>
      </p:graphicFrame>
    </p:spTree>
    <p:extLst>
      <p:ext uri="{BB962C8B-B14F-4D97-AF65-F5344CB8AC3E}">
        <p14:creationId xmlns:p14="http://schemas.microsoft.com/office/powerpoint/2010/main" val="205986486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4293483"/>
          </a:xfrm>
          <a:prstGeom prst="rect">
            <a:avLst/>
          </a:prstGeom>
          <a:noFill/>
        </p:spPr>
        <p:txBody>
          <a:bodyPr wrap="square">
            <a:spAutoFit/>
          </a:bodyPr>
          <a:lstStyle/>
          <a:p>
            <a:r>
              <a:rPr lang="en-US" sz="1400"/>
              <a:t>Buzzer elektron dövrələrdə səs çıxaran cihazdır. Sadə dillə desək, “bip-bip” səsi verən kiçik dinamikdir.</a:t>
            </a:r>
            <a:endParaRPr lang="az-Latn-AZ" sz="1400"/>
          </a:p>
          <a:p>
            <a:endParaRPr lang="az-Latn-AZ" sz="1400"/>
          </a:p>
          <a:p>
            <a:r>
              <a:rPr lang="en-US" sz="1400" b="1"/>
              <a:t>Əsas xüsusiyyətləri</a:t>
            </a:r>
            <a:r>
              <a:rPr lang="az-Latn-AZ" sz="1400"/>
              <a:t>:</a:t>
            </a:r>
            <a:endParaRPr lang="en-US" sz="1400"/>
          </a:p>
          <a:p>
            <a:pPr marL="742950" lvl="1" indent="-285750">
              <a:lnSpc>
                <a:spcPct val="150000"/>
              </a:lnSpc>
              <a:buFont typeface="Arial" panose="020B0604020202020204" pitchFamily="34" charset="0"/>
              <a:buChar char="•"/>
            </a:pPr>
            <a:r>
              <a:rPr lang="en-US" sz="1400"/>
              <a:t>Pasif buzzer → ona istədiyin tezlikdə siqnal verməlisən (Arduino ilə ton yaratmaq olar).</a:t>
            </a:r>
            <a:endParaRPr lang="az-Latn-AZ" sz="1400"/>
          </a:p>
          <a:p>
            <a:pPr marL="1200150" lvl="2" indent="-285750">
              <a:buFont typeface="Wingdings" panose="05000000000000000000" pitchFamily="2" charset="2"/>
              <a:buChar char="§"/>
            </a:pPr>
            <a:r>
              <a:rPr lang="en-US" sz="1400"/>
              <a:t>Siqnal vermək</a:t>
            </a:r>
            <a:r>
              <a:rPr lang="az-Latn-AZ" sz="1400"/>
              <a:t> - </a:t>
            </a:r>
            <a:r>
              <a:rPr lang="en-US" sz="1400"/>
              <a:t>Burada sən buzzer-ə tezlikli impuls (puls) verirsən → səsin tonunu, uzunluğunu və ritmini sən təyin edirsən (passiv buzzer).</a:t>
            </a:r>
            <a:r>
              <a:rPr lang="az-Latn-AZ" sz="1400"/>
              <a:t> </a:t>
            </a:r>
            <a:r>
              <a:rPr lang="en-US" sz="1400"/>
              <a:t>Arduino kimi mikrokontrollerlə bunu etmək olar: HIGH-LOW siqnallar ilə ton və melodiyalar yaradırsan.</a:t>
            </a:r>
            <a:endParaRPr lang="ru-RU" sz="1400"/>
          </a:p>
          <a:p>
            <a:pPr marL="742950" lvl="1" indent="-285750">
              <a:lnSpc>
                <a:spcPct val="150000"/>
              </a:lnSpc>
              <a:buFont typeface="Arial" panose="020B0604020202020204" pitchFamily="34" charset="0"/>
              <a:buChar char="•"/>
            </a:pPr>
            <a:endParaRPr lang="en-US" sz="1400"/>
          </a:p>
          <a:p>
            <a:pPr marL="742950" lvl="1" indent="-285750">
              <a:lnSpc>
                <a:spcPct val="150000"/>
              </a:lnSpc>
              <a:buFont typeface="Arial" panose="020B0604020202020204" pitchFamily="34" charset="0"/>
              <a:buChar char="•"/>
            </a:pPr>
            <a:r>
              <a:rPr lang="en-US" sz="1400"/>
              <a:t>Aktiv buzzer → sadəcə enerji verirsən, avtomatik səs çıxarır.</a:t>
            </a:r>
            <a:endParaRPr lang="az-Latn-AZ" sz="1400"/>
          </a:p>
          <a:p>
            <a:pPr marL="1200150" lvl="2" indent="-285750">
              <a:buFont typeface="Wingdings" panose="05000000000000000000" pitchFamily="2" charset="2"/>
              <a:buChar char="§"/>
            </a:pPr>
            <a:r>
              <a:rPr lang="en-US" sz="1400"/>
              <a:t>Enerji vermək</a:t>
            </a:r>
            <a:r>
              <a:rPr lang="az-Latn-AZ" sz="1400"/>
              <a:t> - </a:t>
            </a:r>
            <a:r>
              <a:rPr lang="en-US" sz="1400"/>
              <a:t>Sadəcə buzzer-ə gərginlik tətbiq edirsən → o avtomatik səs çıxarır (aktiv buzzer).</a:t>
            </a:r>
            <a:r>
              <a:rPr lang="az-Latn-AZ" sz="1400"/>
              <a:t> </a:t>
            </a:r>
            <a:r>
              <a:rPr lang="en-US" sz="1400"/>
              <a:t>Heç bir əlavə idarə etməyə ehtiyac yoxdur, pin HIGH olduqda səs gəlir, LOW olduqda səssiz olur.</a:t>
            </a:r>
          </a:p>
          <a:p>
            <a:endParaRPr lang="az-Latn-AZ" sz="1400"/>
          </a:p>
          <a:p>
            <a:endParaRPr lang="az-Latn-AZ" sz="1400"/>
          </a:p>
          <a:p>
            <a:r>
              <a:rPr lang="en-US" sz="1400"/>
              <a:t>Pinləri</a:t>
            </a:r>
            <a:r>
              <a:rPr lang="az-Latn-AZ" sz="1400"/>
              <a:t>:</a:t>
            </a:r>
            <a:endParaRPr lang="en-US" sz="1400"/>
          </a:p>
          <a:p>
            <a:pPr marL="742950" lvl="1" indent="-285750">
              <a:lnSpc>
                <a:spcPct val="150000"/>
              </a:lnSpc>
              <a:buFont typeface="Wingdings" panose="05000000000000000000" pitchFamily="2" charset="2"/>
              <a:buChar char="q"/>
            </a:pPr>
            <a:r>
              <a:rPr lang="en-US" sz="1400"/>
              <a:t>+ (VCC / Müsbət) → enerji verir</a:t>
            </a:r>
          </a:p>
          <a:p>
            <a:pPr marL="742950" lvl="1" indent="-285750">
              <a:lnSpc>
                <a:spcPct val="150000"/>
              </a:lnSpc>
              <a:buFont typeface="Wingdings" panose="05000000000000000000" pitchFamily="2" charset="2"/>
              <a:buChar char="q"/>
            </a:pPr>
            <a:r>
              <a:rPr lang="en-US" sz="1400"/>
              <a:t>– (GND / Mənfi) → torpaq</a:t>
            </a:r>
            <a:endParaRPr lang="az-Latn-AZ" sz="1400"/>
          </a:p>
          <a:p>
            <a:endParaRPr lang="az-Latn-AZ" sz="1400"/>
          </a:p>
          <a:p>
            <a:endParaRPr lang="en-US" sz="1400"/>
          </a:p>
        </p:txBody>
      </p:sp>
      <p:pic>
        <p:nvPicPr>
          <p:cNvPr id="3" name="Picture 2">
            <a:extLst>
              <a:ext uri="{FF2B5EF4-FFF2-40B4-BE49-F238E27FC236}">
                <a16:creationId xmlns:a16="http://schemas.microsoft.com/office/drawing/2014/main" id="{83C5D388-F73A-562A-4845-9155AD78EFFF}"/>
              </a:ext>
            </a:extLst>
          </p:cNvPr>
          <p:cNvPicPr>
            <a:picLocks noChangeAspect="1"/>
          </p:cNvPicPr>
          <p:nvPr/>
        </p:nvPicPr>
        <p:blipFill>
          <a:blip r:embed="rId2"/>
          <a:stretch>
            <a:fillRect/>
          </a:stretch>
        </p:blipFill>
        <p:spPr>
          <a:xfrm>
            <a:off x="6644159" y="4678491"/>
            <a:ext cx="5547841" cy="2179509"/>
          </a:xfrm>
          <a:prstGeom prst="rect">
            <a:avLst/>
          </a:prstGeom>
        </p:spPr>
      </p:pic>
    </p:spTree>
    <p:extLst>
      <p:ext uri="{BB962C8B-B14F-4D97-AF65-F5344CB8AC3E}">
        <p14:creationId xmlns:p14="http://schemas.microsoft.com/office/powerpoint/2010/main" val="262486191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646331"/>
          </a:xfrm>
          <a:prstGeom prst="rect">
            <a:avLst/>
          </a:prstGeom>
          <a:noFill/>
        </p:spPr>
        <p:txBody>
          <a:bodyPr wrap="square">
            <a:spAutoFit/>
          </a:bodyPr>
          <a:lstStyle/>
          <a:p>
            <a:r>
              <a:rPr lang="en-US"/>
              <a:t>Arduino-da switch dedikdə əsasən düymə və ya açar (button / toggle switch) kimi komponentlər nəzərdə tutulur ki, elektrik dövrəsini açıb bağlamaq üçün istifadə olunur. Sadə dillə desək, “bütün dövrəyə enerji ver və ya kəs” funksiyası görür.</a:t>
            </a:r>
            <a:endParaRPr lang="ru-RU"/>
          </a:p>
        </p:txBody>
      </p:sp>
      <p:pic>
        <p:nvPicPr>
          <p:cNvPr id="3" name="Picture 2">
            <a:extLst>
              <a:ext uri="{FF2B5EF4-FFF2-40B4-BE49-F238E27FC236}">
                <a16:creationId xmlns:a16="http://schemas.microsoft.com/office/drawing/2014/main" id="{A905D3B8-2DD1-0C27-78CA-923FE709A67C}"/>
              </a:ext>
            </a:extLst>
          </p:cNvPr>
          <p:cNvPicPr>
            <a:picLocks noChangeAspect="1"/>
          </p:cNvPicPr>
          <p:nvPr/>
        </p:nvPicPr>
        <p:blipFill>
          <a:blip r:embed="rId2"/>
          <a:stretch>
            <a:fillRect/>
          </a:stretch>
        </p:blipFill>
        <p:spPr>
          <a:xfrm>
            <a:off x="6679475" y="3983612"/>
            <a:ext cx="5512525" cy="2874388"/>
          </a:xfrm>
          <a:prstGeom prst="rect">
            <a:avLst/>
          </a:prstGeom>
        </p:spPr>
      </p:pic>
    </p:spTree>
    <p:extLst>
      <p:ext uri="{BB962C8B-B14F-4D97-AF65-F5344CB8AC3E}">
        <p14:creationId xmlns:p14="http://schemas.microsoft.com/office/powerpoint/2010/main" val="8630084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4508927"/>
          </a:xfrm>
          <a:prstGeom prst="rect">
            <a:avLst/>
          </a:prstGeom>
          <a:noFill/>
        </p:spPr>
        <p:txBody>
          <a:bodyPr wrap="square">
            <a:spAutoFit/>
          </a:bodyPr>
          <a:lstStyle/>
          <a:p>
            <a:r>
              <a:rPr lang="en-US" sz="1400"/>
              <a:t>Raspberry Pi necə düşünür?</a:t>
            </a:r>
            <a:endParaRPr lang="az-Latn-AZ" sz="1400"/>
          </a:p>
          <a:p>
            <a:endParaRPr lang="en-US" sz="1400"/>
          </a:p>
          <a:p>
            <a:r>
              <a:rPr lang="en-US" sz="1400"/>
              <a:t>Raspberry Pi:</a:t>
            </a:r>
          </a:p>
          <a:p>
            <a:pPr marL="742950" lvl="1" indent="-285750">
              <a:lnSpc>
                <a:spcPct val="150000"/>
              </a:lnSpc>
              <a:buFont typeface="Arial" panose="020B0604020202020204" pitchFamily="34" charset="0"/>
              <a:buChar char="•"/>
            </a:pPr>
            <a:r>
              <a:rPr lang="en-US" sz="1400"/>
              <a:t>əməliyyat sistemi işlədir (Linux)</a:t>
            </a:r>
          </a:p>
          <a:p>
            <a:pPr marL="742950" lvl="1" indent="-285750">
              <a:lnSpc>
                <a:spcPct val="150000"/>
              </a:lnSpc>
              <a:buFont typeface="Arial" panose="020B0604020202020204" pitchFamily="34" charset="0"/>
              <a:buChar char="•"/>
            </a:pPr>
            <a:r>
              <a:rPr lang="en-US" sz="1400"/>
              <a:t>eyni anda çox iş görə bilir</a:t>
            </a:r>
          </a:p>
          <a:p>
            <a:pPr marL="742950" lvl="1" indent="-285750">
              <a:lnSpc>
                <a:spcPct val="150000"/>
              </a:lnSpc>
              <a:buFont typeface="Arial" panose="020B0604020202020204" pitchFamily="34" charset="0"/>
              <a:buChar char="•"/>
            </a:pPr>
            <a:r>
              <a:rPr lang="en-US" sz="1400"/>
              <a:t>monitor, klaviatura, internetlə işləyir</a:t>
            </a:r>
          </a:p>
          <a:p>
            <a:pPr marL="742950" lvl="1" indent="-285750">
              <a:lnSpc>
                <a:spcPct val="150000"/>
              </a:lnSpc>
              <a:buFont typeface="Arial" panose="020B0604020202020204" pitchFamily="34" charset="0"/>
              <a:buChar char="•"/>
            </a:pPr>
            <a:r>
              <a:rPr lang="en-US" sz="1400"/>
              <a:t>kompüter kimidir</a:t>
            </a:r>
            <a:endParaRPr lang="az-Latn-AZ" sz="1400"/>
          </a:p>
          <a:p>
            <a:pPr marL="742950" lvl="1" indent="-285750">
              <a:lnSpc>
                <a:spcPct val="150000"/>
              </a:lnSpc>
              <a:buFont typeface="Arial" panose="020B0604020202020204" pitchFamily="34" charset="0"/>
              <a:buChar char="•"/>
            </a:pPr>
            <a:endParaRPr lang="en-US" sz="1400"/>
          </a:p>
          <a:p>
            <a:r>
              <a:rPr lang="en-US" sz="1400"/>
              <a:t>Məsələn:</a:t>
            </a:r>
          </a:p>
          <a:p>
            <a:pPr marL="742950" lvl="1" indent="-285750">
              <a:lnSpc>
                <a:spcPct val="150000"/>
              </a:lnSpc>
              <a:buFont typeface="Arial" panose="020B0604020202020204" pitchFamily="34" charset="0"/>
              <a:buChar char="•"/>
            </a:pPr>
            <a:r>
              <a:rPr lang="en-US" sz="1400"/>
              <a:t>veb sayt açır</a:t>
            </a:r>
          </a:p>
          <a:p>
            <a:pPr marL="742950" lvl="1" indent="-285750">
              <a:lnSpc>
                <a:spcPct val="150000"/>
              </a:lnSpc>
              <a:buFont typeface="Arial" panose="020B0604020202020204" pitchFamily="34" charset="0"/>
              <a:buChar char="•"/>
            </a:pPr>
            <a:r>
              <a:rPr lang="en-US" sz="1400"/>
              <a:t>kamera görüntüsünü emal edir</a:t>
            </a:r>
          </a:p>
          <a:p>
            <a:pPr marL="742950" lvl="1" indent="-285750">
              <a:lnSpc>
                <a:spcPct val="150000"/>
              </a:lnSpc>
              <a:buFont typeface="Arial" panose="020B0604020202020204" pitchFamily="34" charset="0"/>
              <a:buChar char="•"/>
            </a:pPr>
            <a:r>
              <a:rPr lang="en-US" sz="1400"/>
              <a:t>Wi-Fi ilə məlumat göndərir</a:t>
            </a:r>
          </a:p>
          <a:p>
            <a:pPr marL="742950" lvl="1" indent="-285750">
              <a:lnSpc>
                <a:spcPct val="150000"/>
              </a:lnSpc>
              <a:buFont typeface="Arial" panose="020B0604020202020204" pitchFamily="34" charset="0"/>
              <a:buChar char="•"/>
            </a:pPr>
            <a:r>
              <a:rPr lang="en-US" sz="1400"/>
              <a:t>Python, Node.js, Java və s. işlədə bilir</a:t>
            </a:r>
            <a:endParaRPr lang="az-Latn-AZ" sz="1400"/>
          </a:p>
          <a:p>
            <a:endParaRPr lang="en-US" sz="1400"/>
          </a:p>
          <a:p>
            <a:r>
              <a:rPr lang="en-US" sz="1400"/>
              <a:t>Raspberry Pi düşünür, hesablayır, analiz edir.</a:t>
            </a:r>
            <a:endParaRPr lang="az-Latn-AZ" sz="1400"/>
          </a:p>
          <a:p>
            <a:endParaRPr lang="ru-RU" sz="1400"/>
          </a:p>
        </p:txBody>
      </p:sp>
    </p:spTree>
    <p:extLst>
      <p:ext uri="{BB962C8B-B14F-4D97-AF65-F5344CB8AC3E}">
        <p14:creationId xmlns:p14="http://schemas.microsoft.com/office/powerpoint/2010/main" val="348693958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416320"/>
          </a:xfrm>
          <a:prstGeom prst="rect">
            <a:avLst/>
          </a:prstGeom>
          <a:noFill/>
        </p:spPr>
        <p:txBody>
          <a:bodyPr wrap="square">
            <a:spAutoFit/>
          </a:bodyPr>
          <a:lstStyle/>
          <a:p>
            <a:r>
              <a:rPr lang="en-US" b="1">
                <a:solidFill>
                  <a:srgbClr val="FF0000"/>
                </a:solidFill>
              </a:rPr>
              <a:t>Breadboard Power Supply Modülü </a:t>
            </a:r>
            <a:r>
              <a:rPr lang="en-US"/>
              <a:t>sadə dillə desək, breadboard-a qoşulan kiçik enerji moduludur ki, Arduino və digər elektronik komponentlər üçün stabil 3.3V və ya 5V enerji təmin edir.</a:t>
            </a:r>
          </a:p>
          <a:p>
            <a:endParaRPr lang="en-US"/>
          </a:p>
          <a:p>
            <a:r>
              <a:rPr lang="en-US" b="1"/>
              <a:t>Əsas xüsusiyyətləri</a:t>
            </a:r>
            <a:r>
              <a:rPr lang="en-US"/>
              <a:t>:</a:t>
            </a:r>
          </a:p>
          <a:p>
            <a:pPr marL="285750" indent="-285750">
              <a:lnSpc>
                <a:spcPct val="150000"/>
              </a:lnSpc>
              <a:buFont typeface="Arial" panose="020B0604020202020204" pitchFamily="34" charset="0"/>
              <a:buChar char="•"/>
            </a:pPr>
            <a:r>
              <a:rPr lang="en-US"/>
              <a:t>İki əsas çıxışı var: 3.3V və 5V → sensor və modul növünə görə seçirsən.</a:t>
            </a:r>
          </a:p>
          <a:p>
            <a:pPr marL="285750" indent="-285750">
              <a:lnSpc>
                <a:spcPct val="150000"/>
              </a:lnSpc>
              <a:buFont typeface="Arial" panose="020B0604020202020204" pitchFamily="34" charset="0"/>
              <a:buChar char="•"/>
            </a:pPr>
            <a:r>
              <a:rPr lang="en-US"/>
              <a:t>GND çıxışı → bütün dövrənin mənfi tərəfi üçün istifadə olunur.</a:t>
            </a:r>
          </a:p>
          <a:p>
            <a:pPr marL="285750" indent="-285750">
              <a:lnSpc>
                <a:spcPct val="150000"/>
              </a:lnSpc>
              <a:buFont typeface="Arial" panose="020B0604020202020204" pitchFamily="34" charset="0"/>
              <a:buChar char="•"/>
            </a:pPr>
            <a:r>
              <a:rPr lang="en-US"/>
              <a:t>USB və ya Vin vasitəsilə enerji ala bilir.</a:t>
            </a:r>
          </a:p>
          <a:p>
            <a:pPr marL="285750" indent="-285750">
              <a:lnSpc>
                <a:spcPct val="150000"/>
              </a:lnSpc>
              <a:buFont typeface="Arial" panose="020B0604020202020204" pitchFamily="34" charset="0"/>
              <a:buChar char="•"/>
            </a:pPr>
            <a:r>
              <a:rPr lang="en-US"/>
              <a:t>Breadboard-a birbaşa yerləşir → əlverişli, səliqəli və daimi enerji təmin edir.</a:t>
            </a:r>
          </a:p>
          <a:p>
            <a:endParaRPr lang="en-US"/>
          </a:p>
          <a:p>
            <a:endParaRPr lang="ru-RU"/>
          </a:p>
        </p:txBody>
      </p:sp>
      <p:pic>
        <p:nvPicPr>
          <p:cNvPr id="3" name="Picture 2">
            <a:extLst>
              <a:ext uri="{FF2B5EF4-FFF2-40B4-BE49-F238E27FC236}">
                <a16:creationId xmlns:a16="http://schemas.microsoft.com/office/drawing/2014/main" id="{FE202A7E-DF92-39C6-DC94-290F46C50D32}"/>
              </a:ext>
            </a:extLst>
          </p:cNvPr>
          <p:cNvPicPr>
            <a:picLocks noChangeAspect="1"/>
          </p:cNvPicPr>
          <p:nvPr/>
        </p:nvPicPr>
        <p:blipFill>
          <a:blip r:embed="rId2"/>
          <a:stretch>
            <a:fillRect/>
          </a:stretch>
        </p:blipFill>
        <p:spPr>
          <a:xfrm>
            <a:off x="8374049" y="1290588"/>
            <a:ext cx="3817951" cy="2545301"/>
          </a:xfrm>
          <a:prstGeom prst="rect">
            <a:avLst/>
          </a:prstGeom>
        </p:spPr>
      </p:pic>
      <p:pic>
        <p:nvPicPr>
          <p:cNvPr id="6" name="Picture 5">
            <a:extLst>
              <a:ext uri="{FF2B5EF4-FFF2-40B4-BE49-F238E27FC236}">
                <a16:creationId xmlns:a16="http://schemas.microsoft.com/office/drawing/2014/main" id="{93E9E653-0AB2-D4C1-FC8A-5D365F54218F}"/>
              </a:ext>
            </a:extLst>
          </p:cNvPr>
          <p:cNvPicPr>
            <a:picLocks noChangeAspect="1"/>
          </p:cNvPicPr>
          <p:nvPr/>
        </p:nvPicPr>
        <p:blipFill>
          <a:blip r:embed="rId3"/>
          <a:stretch>
            <a:fillRect/>
          </a:stretch>
        </p:blipFill>
        <p:spPr>
          <a:xfrm>
            <a:off x="8421183" y="4312699"/>
            <a:ext cx="3770817" cy="2545301"/>
          </a:xfrm>
          <a:prstGeom prst="rect">
            <a:avLst/>
          </a:prstGeom>
        </p:spPr>
      </p:pic>
    </p:spTree>
    <p:extLst>
      <p:ext uri="{BB962C8B-B14F-4D97-AF65-F5344CB8AC3E}">
        <p14:creationId xmlns:p14="http://schemas.microsoft.com/office/powerpoint/2010/main" val="32973566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584775"/>
          </a:xfrm>
          <a:prstGeom prst="rect">
            <a:avLst/>
          </a:prstGeom>
          <a:noFill/>
        </p:spPr>
        <p:txBody>
          <a:bodyPr wrap="square">
            <a:spAutoFit/>
          </a:bodyPr>
          <a:lstStyle/>
          <a:p>
            <a:r>
              <a:rPr lang="en-US" sz="3200"/>
              <a:t>9v Battery v</a:t>
            </a:r>
            <a:r>
              <a:rPr lang="az-Latn-AZ" sz="3200"/>
              <a:t>ə adapter</a:t>
            </a:r>
            <a:endParaRPr lang="ru-RU" sz="3200"/>
          </a:p>
        </p:txBody>
      </p:sp>
      <p:pic>
        <p:nvPicPr>
          <p:cNvPr id="3" name="Picture 2">
            <a:extLst>
              <a:ext uri="{FF2B5EF4-FFF2-40B4-BE49-F238E27FC236}">
                <a16:creationId xmlns:a16="http://schemas.microsoft.com/office/drawing/2014/main" id="{C2D3188D-28B4-3CFB-8AB5-C6D5B3A7A13A}"/>
              </a:ext>
            </a:extLst>
          </p:cNvPr>
          <p:cNvPicPr>
            <a:picLocks noChangeAspect="1"/>
          </p:cNvPicPr>
          <p:nvPr/>
        </p:nvPicPr>
        <p:blipFill>
          <a:blip r:embed="rId2"/>
          <a:stretch>
            <a:fillRect/>
          </a:stretch>
        </p:blipFill>
        <p:spPr>
          <a:xfrm>
            <a:off x="5401992" y="2681878"/>
            <a:ext cx="6790008" cy="4176122"/>
          </a:xfrm>
          <a:prstGeom prst="rect">
            <a:avLst/>
          </a:prstGeom>
        </p:spPr>
      </p:pic>
    </p:spTree>
    <p:extLst>
      <p:ext uri="{BB962C8B-B14F-4D97-AF65-F5344CB8AC3E}">
        <p14:creationId xmlns:p14="http://schemas.microsoft.com/office/powerpoint/2010/main" val="86561667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1" y="0"/>
            <a:ext cx="6680641" cy="1600438"/>
          </a:xfrm>
          <a:prstGeom prst="rect">
            <a:avLst/>
          </a:prstGeom>
          <a:noFill/>
        </p:spPr>
        <p:txBody>
          <a:bodyPr wrap="square">
            <a:spAutoFit/>
          </a:bodyPr>
          <a:lstStyle/>
          <a:p>
            <a:r>
              <a:rPr lang="en-US" sz="1400" b="1">
                <a:solidFill>
                  <a:srgbClr val="FF0000"/>
                </a:solidFill>
              </a:rPr>
              <a:t>Tranzistor</a:t>
            </a:r>
            <a:r>
              <a:rPr lang="en-US" sz="1400"/>
              <a:t> nədir?</a:t>
            </a:r>
          </a:p>
          <a:p>
            <a:endParaRPr lang="en-US" sz="1400"/>
          </a:p>
          <a:p>
            <a:r>
              <a:rPr lang="en-US" sz="1400"/>
              <a:t>Tranzistor elektrik siqnalını idarə edən və ya gücləndirən elektron elementdir.</a:t>
            </a:r>
          </a:p>
          <a:p>
            <a:r>
              <a:rPr lang="en-US" sz="1400"/>
              <a:t>Kiçik bir siqnal ilə böyük cərəyanı açıb-bağlamaq mümkündür.</a:t>
            </a:r>
          </a:p>
          <a:p>
            <a:r>
              <a:rPr lang="en-US" sz="1400"/>
              <a:t>Tranzistor aktiv elementdir, yəni idarəedici rol oynayır.</a:t>
            </a:r>
          </a:p>
          <a:p>
            <a:endParaRPr lang="en-US" sz="1400"/>
          </a:p>
          <a:p>
            <a:r>
              <a:rPr lang="en-US" sz="1400"/>
              <a:t>Misal: Arduino-nun kiçik siqnalı ilə motoru və ya rele-ni işə salmaq.</a:t>
            </a:r>
            <a:endParaRPr lang="ru-RU" sz="1400"/>
          </a:p>
        </p:txBody>
      </p:sp>
      <p:pic>
        <p:nvPicPr>
          <p:cNvPr id="3" name="Picture 2">
            <a:extLst>
              <a:ext uri="{FF2B5EF4-FFF2-40B4-BE49-F238E27FC236}">
                <a16:creationId xmlns:a16="http://schemas.microsoft.com/office/drawing/2014/main" id="{2BDE88EB-65B6-BD86-8BC4-A0A74ABB26DE}"/>
              </a:ext>
            </a:extLst>
          </p:cNvPr>
          <p:cNvPicPr>
            <a:picLocks noChangeAspect="1"/>
          </p:cNvPicPr>
          <p:nvPr/>
        </p:nvPicPr>
        <p:blipFill>
          <a:blip r:embed="rId2"/>
          <a:stretch>
            <a:fillRect/>
          </a:stretch>
        </p:blipFill>
        <p:spPr>
          <a:xfrm>
            <a:off x="6682263" y="548093"/>
            <a:ext cx="5509737" cy="6309907"/>
          </a:xfrm>
          <a:prstGeom prst="rect">
            <a:avLst/>
          </a:prstGeom>
        </p:spPr>
      </p:pic>
    </p:spTree>
    <p:extLst>
      <p:ext uri="{BB962C8B-B14F-4D97-AF65-F5344CB8AC3E}">
        <p14:creationId xmlns:p14="http://schemas.microsoft.com/office/powerpoint/2010/main" val="221912974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6945742" cy="6232475"/>
          </a:xfrm>
          <a:prstGeom prst="rect">
            <a:avLst/>
          </a:prstGeom>
          <a:noFill/>
        </p:spPr>
        <p:txBody>
          <a:bodyPr wrap="square">
            <a:spAutoFit/>
          </a:bodyPr>
          <a:lstStyle/>
          <a:p>
            <a:r>
              <a:rPr lang="en-US" sz="1400" b="1">
                <a:solidFill>
                  <a:srgbClr val="FF0000"/>
                </a:solidFill>
              </a:rPr>
              <a:t>rezistor</a:t>
            </a:r>
            <a:r>
              <a:rPr lang="en-US" sz="1400"/>
              <a:t> </a:t>
            </a:r>
            <a:r>
              <a:rPr lang="az-Latn-AZ" sz="1400"/>
              <a:t> -  </a:t>
            </a:r>
            <a:r>
              <a:rPr lang="en-US" sz="1400"/>
              <a:t>Sabit müqavimət (normal rezistor) nədir?</a:t>
            </a:r>
          </a:p>
          <a:p>
            <a:endParaRPr lang="en-US" sz="1400"/>
          </a:p>
          <a:p>
            <a:r>
              <a:rPr lang="az-Latn-AZ" sz="1400"/>
              <a:t>Normal (sabit) rezistor elektron dövrələrdə ən çox istifadə olunan və əsas komponentdir. Onun əsas məqsədi cərəyanı tənzimləmək və komponentləri qorumaqdır.</a:t>
            </a:r>
          </a:p>
          <a:p>
            <a:endParaRPr lang="az-Latn-AZ" sz="1400"/>
          </a:p>
          <a:p>
            <a:pPr marL="285750" indent="-285750">
              <a:lnSpc>
                <a:spcPct val="150000"/>
              </a:lnSpc>
              <a:buFont typeface="Arial" panose="020B0604020202020204" pitchFamily="34" charset="0"/>
              <a:buChar char="•"/>
            </a:pPr>
            <a:r>
              <a:rPr lang="en-US" sz="1400"/>
              <a:t>Elektrik dövrəsində müqaviməti dəyişməyən rezistor.</a:t>
            </a:r>
          </a:p>
          <a:p>
            <a:pPr marL="285750" indent="-285750">
              <a:lnSpc>
                <a:spcPct val="150000"/>
              </a:lnSpc>
              <a:buFont typeface="Arial" panose="020B0604020202020204" pitchFamily="34" charset="0"/>
              <a:buChar char="•"/>
            </a:pPr>
            <a:r>
              <a:rPr lang="en-US" sz="1400"/>
              <a:t>Ona gərginlik verirsən → cərəyan davamlı və sabit şəkildə axır.</a:t>
            </a:r>
            <a:endParaRPr lang="az-Latn-AZ" sz="1400"/>
          </a:p>
          <a:p>
            <a:pPr>
              <a:lnSpc>
                <a:spcPct val="150000"/>
              </a:lnSpc>
            </a:pPr>
            <a:endParaRPr lang="az-Latn-AZ" sz="1400"/>
          </a:p>
          <a:p>
            <a:r>
              <a:rPr lang="az-Latn-AZ" sz="1400"/>
              <a:t>Arduino və ya başqa mikrokontrollerdən LED-ə birbaşa qoşanda cərəyan çox ola bilər. Rezistor axını azaldaraq LED-i yandırır, amma zədələnməsinin qarşısını alır.</a:t>
            </a:r>
          </a:p>
          <a:p>
            <a:endParaRPr lang="en-US" sz="1400"/>
          </a:p>
          <a:p>
            <a:endParaRPr lang="en-US" sz="1400"/>
          </a:p>
          <a:p>
            <a:r>
              <a:rPr lang="en-US" sz="1400" b="1">
                <a:solidFill>
                  <a:srgbClr val="0070C0"/>
                </a:solidFill>
              </a:rPr>
              <a:t>Rezistor üzərindəki rəngli xətlər nədir?</a:t>
            </a:r>
          </a:p>
          <a:p>
            <a:endParaRPr lang="en-US" sz="1400"/>
          </a:p>
          <a:p>
            <a:r>
              <a:rPr lang="en-US" sz="1400"/>
              <a:t>Rezistorun üzərində olan rəngli xətlər onun müqavimət dəyərini və dəqiqliyini göstərir.</a:t>
            </a:r>
          </a:p>
          <a:p>
            <a:r>
              <a:rPr lang="en-US" sz="1400"/>
              <a:t>Çünki rezistorun üzərinə rəqəm yazmaq çətindir, ona görə rəng kodu sistemi istifadə olunur.</a:t>
            </a:r>
          </a:p>
          <a:p>
            <a:endParaRPr lang="en-US" sz="1400"/>
          </a:p>
          <a:p>
            <a:r>
              <a:rPr lang="en-US" sz="1400"/>
              <a:t>Niyə xətlərin arası fərqlidir?</a:t>
            </a:r>
          </a:p>
          <a:p>
            <a:pPr marL="742950" lvl="1" indent="-285750">
              <a:lnSpc>
                <a:spcPct val="150000"/>
              </a:lnSpc>
              <a:buFont typeface="Arial" panose="020B0604020202020204" pitchFamily="34" charset="0"/>
              <a:buChar char="•"/>
            </a:pPr>
            <a:r>
              <a:rPr lang="en-US" sz="1400"/>
              <a:t>Bir tərəfdə xətlər bir-birinə yaxındır</a:t>
            </a:r>
          </a:p>
          <a:p>
            <a:pPr marL="742950" lvl="1" indent="-285750">
              <a:lnSpc>
                <a:spcPct val="150000"/>
              </a:lnSpc>
              <a:buFont typeface="Arial" panose="020B0604020202020204" pitchFamily="34" charset="0"/>
              <a:buChar char="•"/>
            </a:pPr>
            <a:r>
              <a:rPr lang="en-US" sz="1400"/>
              <a:t>Digər tərəfdə tək bir xətt olur</a:t>
            </a:r>
          </a:p>
          <a:p>
            <a:endParaRPr lang="en-US" sz="1400"/>
          </a:p>
          <a:p>
            <a:r>
              <a:rPr lang="en-US" sz="1400"/>
              <a:t>Oxuma həmişə xətlər bir-birinə yaxın olan tərəfdən başlayır. Tək və aralı olan xətt adətən dəqiqlik (tolerance) xəttidir.</a:t>
            </a:r>
          </a:p>
          <a:p>
            <a:endParaRPr lang="en-US" sz="1400"/>
          </a:p>
          <a:p>
            <a:endParaRPr lang="ru-RU" sz="1400"/>
          </a:p>
        </p:txBody>
      </p:sp>
      <p:pic>
        <p:nvPicPr>
          <p:cNvPr id="3" name="Picture 2">
            <a:extLst>
              <a:ext uri="{FF2B5EF4-FFF2-40B4-BE49-F238E27FC236}">
                <a16:creationId xmlns:a16="http://schemas.microsoft.com/office/drawing/2014/main" id="{90209EC2-14B8-E8A6-8611-3A9CDF27CA4F}"/>
              </a:ext>
            </a:extLst>
          </p:cNvPr>
          <p:cNvPicPr>
            <a:picLocks noChangeAspect="1"/>
          </p:cNvPicPr>
          <p:nvPr/>
        </p:nvPicPr>
        <p:blipFill>
          <a:blip r:embed="rId2"/>
          <a:stretch>
            <a:fillRect/>
          </a:stretch>
        </p:blipFill>
        <p:spPr>
          <a:xfrm>
            <a:off x="6947364" y="319473"/>
            <a:ext cx="5243014" cy="6538527"/>
          </a:xfrm>
          <a:prstGeom prst="rect">
            <a:avLst/>
          </a:prstGeom>
        </p:spPr>
      </p:pic>
    </p:spTree>
    <p:extLst>
      <p:ext uri="{BB962C8B-B14F-4D97-AF65-F5344CB8AC3E}">
        <p14:creationId xmlns:p14="http://schemas.microsoft.com/office/powerpoint/2010/main" val="252128187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6945742" cy="3539430"/>
          </a:xfrm>
          <a:prstGeom prst="rect">
            <a:avLst/>
          </a:prstGeom>
          <a:noFill/>
        </p:spPr>
        <p:txBody>
          <a:bodyPr wrap="square">
            <a:spAutoFit/>
          </a:bodyPr>
          <a:lstStyle/>
          <a:p>
            <a:r>
              <a:rPr lang="en-US" sz="1400"/>
              <a:t>Ən çox rast gəlinən rezistor növləri</a:t>
            </a:r>
          </a:p>
          <a:p>
            <a:endParaRPr lang="en-US" sz="1400"/>
          </a:p>
          <a:p>
            <a:r>
              <a:rPr lang="en-US" sz="1400" b="1"/>
              <a:t>4 zolaqlı rezistor</a:t>
            </a:r>
            <a:r>
              <a:rPr lang="az-Latn-AZ" sz="1400"/>
              <a:t>:</a:t>
            </a:r>
            <a:endParaRPr lang="en-US" sz="1400"/>
          </a:p>
          <a:p>
            <a:r>
              <a:rPr lang="en-US" sz="1400"/>
              <a:t>1-ci rəng → birinci rəqəm</a:t>
            </a:r>
          </a:p>
          <a:p>
            <a:r>
              <a:rPr lang="en-US" sz="1400"/>
              <a:t>2-ci rəng → ikinci rəqəm</a:t>
            </a:r>
          </a:p>
          <a:p>
            <a:r>
              <a:rPr lang="en-US" sz="1400"/>
              <a:t>3-cü rəng → vurma əmsalı</a:t>
            </a:r>
          </a:p>
          <a:p>
            <a:r>
              <a:rPr lang="en-US" sz="1400"/>
              <a:t>4-cü rəng → dəqiqlik (±%)</a:t>
            </a:r>
          </a:p>
          <a:p>
            <a:endParaRPr lang="en-US" sz="1400"/>
          </a:p>
          <a:p>
            <a:r>
              <a:rPr lang="en-US" sz="1400" b="1"/>
              <a:t>5 zolaqlı rezistor</a:t>
            </a:r>
            <a:r>
              <a:rPr lang="az-Latn-AZ" sz="1400"/>
              <a:t>:</a:t>
            </a:r>
            <a:endParaRPr lang="en-US" sz="1400"/>
          </a:p>
          <a:p>
            <a:r>
              <a:rPr lang="en-US" sz="1400"/>
              <a:t>1-ci rəng → birinci rəqəm</a:t>
            </a:r>
          </a:p>
          <a:p>
            <a:r>
              <a:rPr lang="en-US" sz="1400"/>
              <a:t>2-ci rəng → ikinci rəqəm</a:t>
            </a:r>
          </a:p>
          <a:p>
            <a:r>
              <a:rPr lang="en-US" sz="1400"/>
              <a:t>3-cü rəng → üçüncü rəqəm</a:t>
            </a:r>
          </a:p>
          <a:p>
            <a:r>
              <a:rPr lang="en-US" sz="1400"/>
              <a:t>4-cü rəng → vurma əmsalı</a:t>
            </a:r>
          </a:p>
          <a:p>
            <a:r>
              <a:rPr lang="en-US" sz="1400"/>
              <a:t>5-ci rəng → dəqiqlik</a:t>
            </a:r>
            <a:endParaRPr lang="az-Latn-AZ" sz="1400"/>
          </a:p>
          <a:p>
            <a:endParaRPr lang="az-Latn-AZ" sz="1400"/>
          </a:p>
          <a:p>
            <a:endParaRPr lang="ru-RU" sz="1400"/>
          </a:p>
        </p:txBody>
      </p:sp>
      <p:pic>
        <p:nvPicPr>
          <p:cNvPr id="3" name="Picture 2">
            <a:extLst>
              <a:ext uri="{FF2B5EF4-FFF2-40B4-BE49-F238E27FC236}">
                <a16:creationId xmlns:a16="http://schemas.microsoft.com/office/drawing/2014/main" id="{90209EC2-14B8-E8A6-8611-3A9CDF27CA4F}"/>
              </a:ext>
            </a:extLst>
          </p:cNvPr>
          <p:cNvPicPr>
            <a:picLocks noChangeAspect="1"/>
          </p:cNvPicPr>
          <p:nvPr/>
        </p:nvPicPr>
        <p:blipFill>
          <a:blip r:embed="rId2"/>
          <a:stretch>
            <a:fillRect/>
          </a:stretch>
        </p:blipFill>
        <p:spPr>
          <a:xfrm>
            <a:off x="6947364" y="319473"/>
            <a:ext cx="5243014" cy="6538527"/>
          </a:xfrm>
          <a:prstGeom prst="rect">
            <a:avLst/>
          </a:prstGeom>
        </p:spPr>
      </p:pic>
      <p:graphicFrame>
        <p:nvGraphicFramePr>
          <p:cNvPr id="2" name="Table 1">
            <a:extLst>
              <a:ext uri="{FF2B5EF4-FFF2-40B4-BE49-F238E27FC236}">
                <a16:creationId xmlns:a16="http://schemas.microsoft.com/office/drawing/2014/main" id="{E6A6219F-666F-2872-5E4A-754AF820D060}"/>
              </a:ext>
            </a:extLst>
          </p:cNvPr>
          <p:cNvGraphicFramePr>
            <a:graphicFrameLocks noGrp="1"/>
          </p:cNvGraphicFramePr>
          <p:nvPr>
            <p:extLst>
              <p:ext uri="{D42A27DB-BD31-4B8C-83A1-F6EECF244321}">
                <p14:modId xmlns:p14="http://schemas.microsoft.com/office/powerpoint/2010/main" val="1783860402"/>
              </p:ext>
            </p:extLst>
          </p:nvPr>
        </p:nvGraphicFramePr>
        <p:xfrm>
          <a:off x="97278" y="3385226"/>
          <a:ext cx="1715609" cy="3017520"/>
        </p:xfrm>
        <a:graphic>
          <a:graphicData uri="http://schemas.openxmlformats.org/drawingml/2006/table">
            <a:tbl>
              <a:tblPr/>
              <a:tblGrid>
                <a:gridCol w="882206">
                  <a:extLst>
                    <a:ext uri="{9D8B030D-6E8A-4147-A177-3AD203B41FA5}">
                      <a16:colId xmlns:a16="http://schemas.microsoft.com/office/drawing/2014/main" val="2588511517"/>
                    </a:ext>
                  </a:extLst>
                </a:gridCol>
                <a:gridCol w="833403">
                  <a:extLst>
                    <a:ext uri="{9D8B030D-6E8A-4147-A177-3AD203B41FA5}">
                      <a16:colId xmlns:a16="http://schemas.microsoft.com/office/drawing/2014/main" val="3116745363"/>
                    </a:ext>
                  </a:extLst>
                </a:gridCol>
              </a:tblGrid>
              <a:tr h="0">
                <a:tc>
                  <a:txBody>
                    <a:bodyPr/>
                    <a:lstStyle/>
                    <a:p>
                      <a:r>
                        <a:rPr lang="en-US" sz="1200"/>
                        <a:t>Rəng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Rəqəm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77665721"/>
                  </a:ext>
                </a:extLst>
              </a:tr>
              <a:tr h="0">
                <a:tc>
                  <a:txBody>
                    <a:bodyPr/>
                    <a:lstStyle/>
                    <a:p>
                      <a:r>
                        <a:rPr lang="en-US" sz="1200"/>
                        <a:t>Qara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ru-RU" sz="1200"/>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32805164"/>
                  </a:ext>
                </a:extLst>
              </a:tr>
              <a:tr h="0">
                <a:tc>
                  <a:txBody>
                    <a:bodyPr/>
                    <a:lstStyle/>
                    <a:p>
                      <a:r>
                        <a:rPr lang="en-US" sz="1200"/>
                        <a:t>Qəhvəyi</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ru-RU" sz="1200"/>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8398530"/>
                  </a:ext>
                </a:extLst>
              </a:tr>
              <a:tr h="0">
                <a:tc>
                  <a:txBody>
                    <a:bodyPr/>
                    <a:lstStyle/>
                    <a:p>
                      <a:r>
                        <a:rPr lang="en-US" sz="1200"/>
                        <a:t>Qırmızı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ru-RU" sz="1200"/>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45223658"/>
                  </a:ext>
                </a:extLst>
              </a:tr>
              <a:tr h="0">
                <a:tc>
                  <a:txBody>
                    <a:bodyPr/>
                    <a:lstStyle/>
                    <a:p>
                      <a:r>
                        <a:rPr lang="en-US" sz="1200"/>
                        <a:t>Narıncı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ru-RU" sz="1200"/>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27551110"/>
                  </a:ext>
                </a:extLst>
              </a:tr>
              <a:tr h="0">
                <a:tc>
                  <a:txBody>
                    <a:bodyPr/>
                    <a:lstStyle/>
                    <a:p>
                      <a:r>
                        <a:rPr lang="en-US" sz="1200"/>
                        <a:t>Sarı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ru-RU" sz="1200"/>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68457034"/>
                  </a:ext>
                </a:extLst>
              </a:tr>
              <a:tr h="0">
                <a:tc>
                  <a:txBody>
                    <a:bodyPr/>
                    <a:lstStyle/>
                    <a:p>
                      <a:r>
                        <a:rPr lang="en-US" sz="1200"/>
                        <a:t>Yaşıl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ru-RU" sz="1200"/>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16927604"/>
                  </a:ext>
                </a:extLst>
              </a:tr>
              <a:tr h="0">
                <a:tc>
                  <a:txBody>
                    <a:bodyPr/>
                    <a:lstStyle/>
                    <a:p>
                      <a:r>
                        <a:rPr lang="en-US" sz="1200"/>
                        <a:t>Mavi</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ru-RU" sz="1200"/>
                        <a:t>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8219394"/>
                  </a:ext>
                </a:extLst>
              </a:tr>
              <a:tr h="0">
                <a:tc>
                  <a:txBody>
                    <a:bodyPr/>
                    <a:lstStyle/>
                    <a:p>
                      <a:r>
                        <a:rPr lang="en-US" sz="1200"/>
                        <a:t>Bənövşəyi</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ru-RU" sz="1200"/>
                        <a:t>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66257033"/>
                  </a:ext>
                </a:extLst>
              </a:tr>
              <a:tr h="0">
                <a:tc>
                  <a:txBody>
                    <a:bodyPr/>
                    <a:lstStyle/>
                    <a:p>
                      <a:r>
                        <a:rPr lang="en-US" sz="1200"/>
                        <a:t>Boz</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ru-RU" sz="1200"/>
                        <a:t>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3425563"/>
                  </a:ext>
                </a:extLst>
              </a:tr>
              <a:tr h="0">
                <a:tc>
                  <a:txBody>
                    <a:bodyPr/>
                    <a:lstStyle/>
                    <a:p>
                      <a:r>
                        <a:rPr lang="en-US" sz="1200"/>
                        <a:t>Ağ</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ru-RU" sz="1200"/>
                        <a:t>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22934118"/>
                  </a:ext>
                </a:extLst>
              </a:tr>
            </a:tbl>
          </a:graphicData>
        </a:graphic>
      </p:graphicFrame>
    </p:spTree>
    <p:extLst>
      <p:ext uri="{BB962C8B-B14F-4D97-AF65-F5344CB8AC3E}">
        <p14:creationId xmlns:p14="http://schemas.microsoft.com/office/powerpoint/2010/main" val="408399127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6945742" cy="5909310"/>
          </a:xfrm>
          <a:prstGeom prst="rect">
            <a:avLst/>
          </a:prstGeom>
          <a:noFill/>
        </p:spPr>
        <p:txBody>
          <a:bodyPr wrap="square">
            <a:spAutoFit/>
          </a:bodyPr>
          <a:lstStyle/>
          <a:p>
            <a:r>
              <a:rPr lang="en-US" sz="1400"/>
              <a:t>Dəqiqlik (Tolerance) xətti</a:t>
            </a:r>
          </a:p>
          <a:p>
            <a:endParaRPr lang="en-US" sz="1400"/>
          </a:p>
          <a:p>
            <a:r>
              <a:rPr lang="en-US" sz="1400"/>
              <a:t>Bu rezistorun real dəyərinin nə qədər səhvlə ola biləcəyini göstərir:</a:t>
            </a:r>
          </a:p>
          <a:p>
            <a:pPr marL="742950" lvl="1" indent="-285750">
              <a:buFont typeface="Arial" panose="020B0604020202020204" pitchFamily="34" charset="0"/>
              <a:buChar char="•"/>
            </a:pPr>
            <a:r>
              <a:rPr lang="en-US" sz="1400"/>
              <a:t>Qızılı → ±5%</a:t>
            </a:r>
          </a:p>
          <a:p>
            <a:pPr marL="742950" lvl="1" indent="-285750">
              <a:buFont typeface="Arial" panose="020B0604020202020204" pitchFamily="34" charset="0"/>
              <a:buChar char="•"/>
            </a:pPr>
            <a:r>
              <a:rPr lang="en-US" sz="1400"/>
              <a:t>Gümüşü → ±10%</a:t>
            </a:r>
          </a:p>
          <a:p>
            <a:pPr marL="742950" lvl="1" indent="-285750">
              <a:buFont typeface="Arial" panose="020B0604020202020204" pitchFamily="34" charset="0"/>
              <a:buChar char="•"/>
            </a:pPr>
            <a:r>
              <a:rPr lang="en-US" sz="1400"/>
              <a:t>Xətt yoxdursa → ±20%</a:t>
            </a:r>
            <a:endParaRPr lang="az-Latn-AZ" sz="1400"/>
          </a:p>
          <a:p>
            <a:endParaRPr lang="az-Latn-AZ" sz="1400"/>
          </a:p>
          <a:p>
            <a:endParaRPr lang="az-Latn-AZ" sz="1400"/>
          </a:p>
          <a:p>
            <a:r>
              <a:rPr lang="en-US" sz="1400"/>
              <a:t>“Nə qədər səhvlə ola bilər” nə deməkdir?</a:t>
            </a:r>
          </a:p>
          <a:p>
            <a:endParaRPr lang="en-US" sz="1400"/>
          </a:p>
          <a:p>
            <a:r>
              <a:rPr lang="en-US" sz="1400"/>
              <a:t>Rezistorun üzərində yazılan dəyər dəqiq tək bir rəqəm deyil, o dəyər müəyyən aralıqda dəyişə bilər.</a:t>
            </a:r>
            <a:endParaRPr lang="az-Latn-AZ" sz="1400"/>
          </a:p>
          <a:p>
            <a:endParaRPr lang="az-Latn-AZ" sz="1400"/>
          </a:p>
          <a:p>
            <a:r>
              <a:rPr lang="en-US" sz="1400" b="1"/>
              <a:t>Yəni istehsal zamanı</a:t>
            </a:r>
            <a:r>
              <a:rPr lang="en-US" sz="1400"/>
              <a:t>:</a:t>
            </a:r>
          </a:p>
          <a:p>
            <a:pPr marL="742950" lvl="1" indent="-285750">
              <a:lnSpc>
                <a:spcPct val="150000"/>
              </a:lnSpc>
              <a:buFont typeface="Arial" panose="020B0604020202020204" pitchFamily="34" charset="0"/>
              <a:buChar char="•"/>
            </a:pPr>
            <a:r>
              <a:rPr lang="en-US" sz="1400"/>
              <a:t>rezistor bir az böyük</a:t>
            </a:r>
          </a:p>
          <a:p>
            <a:pPr marL="742950" lvl="1" indent="-285750">
              <a:lnSpc>
                <a:spcPct val="150000"/>
              </a:lnSpc>
              <a:buFont typeface="Arial" panose="020B0604020202020204" pitchFamily="34" charset="0"/>
              <a:buChar char="•"/>
            </a:pPr>
            <a:r>
              <a:rPr lang="en-US" sz="1400"/>
              <a:t>və ya bir az kiçik ola bilər</a:t>
            </a:r>
          </a:p>
          <a:p>
            <a:endParaRPr lang="en-US" sz="1400"/>
          </a:p>
          <a:p>
            <a:r>
              <a:rPr lang="en-US" sz="1400"/>
              <a:t>Buna tolerance (dəqiqlik payı) deyilir.</a:t>
            </a:r>
            <a:r>
              <a:rPr lang="az-Latn-AZ" sz="1400"/>
              <a:t> Deyək ki, rezistorun qiyməti: 100 </a:t>
            </a:r>
            <a:r>
              <a:rPr lang="el-GR" sz="1400"/>
              <a:t>Ω</a:t>
            </a:r>
            <a:endParaRPr lang="az-Latn-AZ" sz="1400"/>
          </a:p>
          <a:p>
            <a:endParaRPr lang="az-Latn-AZ" sz="1400"/>
          </a:p>
          <a:p>
            <a:r>
              <a:rPr lang="az-Latn-AZ" sz="1400"/>
              <a:t>Əgər rezistor üzərində `Qızılı xətt` (±5%) varsa onda, bu: </a:t>
            </a:r>
            <a:r>
              <a:rPr lang="el-GR" sz="1400"/>
              <a:t>5% = 5 Ω</a:t>
            </a:r>
            <a:r>
              <a:rPr lang="az-Latn-AZ" sz="1400"/>
              <a:t> deməkdir. </a:t>
            </a:r>
          </a:p>
          <a:p>
            <a:endParaRPr lang="az-Latn-AZ" sz="1400"/>
          </a:p>
          <a:p>
            <a:r>
              <a:rPr lang="en-US" sz="1400"/>
              <a:t>Real dəyər:</a:t>
            </a:r>
          </a:p>
          <a:p>
            <a:pPr marL="742950" lvl="1" indent="-285750">
              <a:buFont typeface="Arial" panose="020B0604020202020204" pitchFamily="34" charset="0"/>
              <a:buChar char="•"/>
            </a:pPr>
            <a:r>
              <a:rPr lang="en-US" sz="1400"/>
              <a:t>minimum: 95 </a:t>
            </a:r>
            <a:r>
              <a:rPr lang="el-GR" sz="1400"/>
              <a:t>Ω</a:t>
            </a:r>
          </a:p>
          <a:p>
            <a:pPr marL="742950" lvl="1" indent="-285750">
              <a:buFont typeface="Arial" panose="020B0604020202020204" pitchFamily="34" charset="0"/>
              <a:buChar char="•"/>
            </a:pPr>
            <a:r>
              <a:rPr lang="en-US" sz="1400"/>
              <a:t>maksimum: 105 </a:t>
            </a:r>
            <a:r>
              <a:rPr lang="el-GR" sz="1400"/>
              <a:t>Ω</a:t>
            </a:r>
            <a:endParaRPr lang="az-Latn-AZ" sz="1400"/>
          </a:p>
          <a:p>
            <a:endParaRPr lang="az-Latn-AZ" sz="1400"/>
          </a:p>
          <a:p>
            <a:r>
              <a:rPr lang="en-US" sz="1400"/>
              <a:t>Yəni: Bu rezistor 100 </a:t>
            </a:r>
            <a:r>
              <a:rPr lang="el-GR" sz="1400"/>
              <a:t>Ω </a:t>
            </a:r>
            <a:r>
              <a:rPr lang="en-US" sz="1400"/>
              <a:t>yazılsa da, əslində 95–105 </a:t>
            </a:r>
            <a:r>
              <a:rPr lang="el-GR" sz="1400"/>
              <a:t>Ω </a:t>
            </a:r>
            <a:r>
              <a:rPr lang="en-US" sz="1400"/>
              <a:t>aralığında ola bilər</a:t>
            </a:r>
            <a:r>
              <a:rPr lang="az-Latn-AZ" sz="1400"/>
              <a:t> mənasına gəllir.</a:t>
            </a:r>
            <a:endParaRPr lang="en-US" sz="1400"/>
          </a:p>
        </p:txBody>
      </p:sp>
      <p:pic>
        <p:nvPicPr>
          <p:cNvPr id="3" name="Picture 2">
            <a:extLst>
              <a:ext uri="{FF2B5EF4-FFF2-40B4-BE49-F238E27FC236}">
                <a16:creationId xmlns:a16="http://schemas.microsoft.com/office/drawing/2014/main" id="{90209EC2-14B8-E8A6-8611-3A9CDF27CA4F}"/>
              </a:ext>
            </a:extLst>
          </p:cNvPr>
          <p:cNvPicPr>
            <a:picLocks noChangeAspect="1"/>
          </p:cNvPicPr>
          <p:nvPr/>
        </p:nvPicPr>
        <p:blipFill>
          <a:blip r:embed="rId2"/>
          <a:stretch>
            <a:fillRect/>
          </a:stretch>
        </p:blipFill>
        <p:spPr>
          <a:xfrm>
            <a:off x="6947364" y="319473"/>
            <a:ext cx="5243014" cy="6538527"/>
          </a:xfrm>
          <a:prstGeom prst="rect">
            <a:avLst/>
          </a:prstGeom>
        </p:spPr>
      </p:pic>
    </p:spTree>
    <p:extLst>
      <p:ext uri="{BB962C8B-B14F-4D97-AF65-F5344CB8AC3E}">
        <p14:creationId xmlns:p14="http://schemas.microsoft.com/office/powerpoint/2010/main" val="34045395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6945742" cy="5693866"/>
          </a:xfrm>
          <a:prstGeom prst="rect">
            <a:avLst/>
          </a:prstGeom>
          <a:noFill/>
        </p:spPr>
        <p:txBody>
          <a:bodyPr wrap="square">
            <a:spAutoFit/>
          </a:bodyPr>
          <a:lstStyle/>
          <a:p>
            <a:r>
              <a:rPr lang="en-US" sz="1400"/>
              <a:t>Gümüşü xətt (±10%) o deməkdir ki, 10% = 10 </a:t>
            </a:r>
            <a:r>
              <a:rPr lang="el-GR" sz="1400"/>
              <a:t>Ω</a:t>
            </a:r>
          </a:p>
          <a:p>
            <a:endParaRPr lang="el-GR" sz="1400"/>
          </a:p>
          <a:p>
            <a:r>
              <a:rPr lang="en-US" sz="1400"/>
              <a:t>Real dəyər:</a:t>
            </a:r>
          </a:p>
          <a:p>
            <a:pPr marL="742950" lvl="1" indent="-285750">
              <a:buFont typeface="Arial" panose="020B0604020202020204" pitchFamily="34" charset="0"/>
              <a:buChar char="•"/>
            </a:pPr>
            <a:r>
              <a:rPr lang="en-US" sz="1400"/>
              <a:t>90 </a:t>
            </a:r>
            <a:r>
              <a:rPr lang="el-GR" sz="1400"/>
              <a:t>Ω – 110 Ω </a:t>
            </a:r>
            <a:r>
              <a:rPr lang="en-US" sz="1400"/>
              <a:t>olur.</a:t>
            </a:r>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r>
              <a:rPr lang="en-US" sz="1400"/>
              <a:t>Xətt yoxdursa (±20%)</a:t>
            </a:r>
            <a:r>
              <a:rPr lang="az-Latn-AZ" sz="1400"/>
              <a:t> o deməkdir ki, </a:t>
            </a:r>
            <a:r>
              <a:rPr lang="en-US" sz="1400"/>
              <a:t>20% = 20 </a:t>
            </a:r>
            <a:r>
              <a:rPr lang="el-GR" sz="1400"/>
              <a:t>Ω</a:t>
            </a:r>
          </a:p>
          <a:p>
            <a:endParaRPr lang="el-GR" sz="1400"/>
          </a:p>
          <a:p>
            <a:r>
              <a:rPr lang="en-US" sz="1400"/>
              <a:t>Real dəyər:</a:t>
            </a:r>
          </a:p>
          <a:p>
            <a:pPr marL="742950" lvl="1" indent="-285750">
              <a:buFont typeface="Arial" panose="020B0604020202020204" pitchFamily="34" charset="0"/>
              <a:buChar char="•"/>
            </a:pPr>
            <a:r>
              <a:rPr lang="en-US" sz="1400"/>
              <a:t>80 </a:t>
            </a:r>
            <a:r>
              <a:rPr lang="el-GR" sz="1400"/>
              <a:t>Ω – 120 Ω</a:t>
            </a:r>
            <a:endParaRPr lang="az-Latn-AZ" sz="1400"/>
          </a:p>
          <a:p>
            <a:endParaRPr lang="az-Latn-AZ" sz="1400"/>
          </a:p>
          <a:p>
            <a:endParaRPr lang="az-Latn-AZ" sz="1400"/>
          </a:p>
          <a:p>
            <a:endParaRPr lang="az-Latn-AZ" sz="1400"/>
          </a:p>
          <a:p>
            <a:r>
              <a:rPr lang="en-US" sz="1400"/>
              <a:t>Arduino üçün ±5% kifayətdir. Həssas ölçmələr üçün isə ±1% və ya ±0.1% olmalıdır.</a:t>
            </a:r>
            <a:endParaRPr lang="az-Latn-AZ" sz="1400"/>
          </a:p>
          <a:p>
            <a:endParaRPr lang="az-Latn-AZ" sz="1400"/>
          </a:p>
          <a:p>
            <a:endParaRPr lang="az-Latn-AZ" sz="1400"/>
          </a:p>
          <a:p>
            <a:endParaRPr lang="az-Latn-AZ" sz="1400"/>
          </a:p>
          <a:p>
            <a:r>
              <a:rPr lang="en-US" sz="1400"/>
              <a:t>“Səhvlə ola bilər” deməkdir ki, rezistorun üzərində yazılan dəyər təxmini dəyərdir, real dəyər ondan bir az fərqli ola bilər.</a:t>
            </a:r>
            <a:endParaRPr lang="az-Latn-AZ" sz="1400"/>
          </a:p>
          <a:p>
            <a:endParaRPr lang="az-Latn-AZ" sz="1400"/>
          </a:p>
          <a:p>
            <a:endParaRPr lang="ru-RU" sz="1400"/>
          </a:p>
        </p:txBody>
      </p:sp>
      <p:pic>
        <p:nvPicPr>
          <p:cNvPr id="2" name="Picture 1">
            <a:extLst>
              <a:ext uri="{FF2B5EF4-FFF2-40B4-BE49-F238E27FC236}">
                <a16:creationId xmlns:a16="http://schemas.microsoft.com/office/drawing/2014/main" id="{CC9DCC29-B33A-079D-6245-E3FE209481F8}"/>
              </a:ext>
            </a:extLst>
          </p:cNvPr>
          <p:cNvPicPr>
            <a:picLocks noChangeAspect="1"/>
          </p:cNvPicPr>
          <p:nvPr/>
        </p:nvPicPr>
        <p:blipFill>
          <a:blip r:embed="rId2"/>
          <a:stretch>
            <a:fillRect/>
          </a:stretch>
        </p:blipFill>
        <p:spPr>
          <a:xfrm>
            <a:off x="6947364" y="319473"/>
            <a:ext cx="5243014" cy="6538527"/>
          </a:xfrm>
          <a:prstGeom prst="rect">
            <a:avLst/>
          </a:prstGeom>
        </p:spPr>
      </p:pic>
    </p:spTree>
    <p:extLst>
      <p:ext uri="{BB962C8B-B14F-4D97-AF65-F5344CB8AC3E}">
        <p14:creationId xmlns:p14="http://schemas.microsoft.com/office/powerpoint/2010/main" val="196465225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6094378" cy="6340197"/>
          </a:xfrm>
          <a:prstGeom prst="rect">
            <a:avLst/>
          </a:prstGeom>
          <a:noFill/>
        </p:spPr>
        <p:txBody>
          <a:bodyPr wrap="square">
            <a:spAutoFit/>
          </a:bodyPr>
          <a:lstStyle/>
          <a:p>
            <a:r>
              <a:rPr lang="en-US" sz="1400"/>
              <a:t>ppm/K nə deməkdir?</a:t>
            </a:r>
          </a:p>
          <a:p>
            <a:pPr marL="742950" lvl="1" indent="-285750">
              <a:buFont typeface="Arial" panose="020B0604020202020204" pitchFamily="34" charset="0"/>
              <a:buChar char="•"/>
            </a:pPr>
            <a:r>
              <a:rPr lang="en-US" sz="1400"/>
              <a:t>ppm → parts per million (milyonda bir hissə)</a:t>
            </a:r>
          </a:p>
          <a:p>
            <a:pPr marL="742950" lvl="1" indent="-285750">
              <a:buFont typeface="Arial" panose="020B0604020202020204" pitchFamily="34" charset="0"/>
              <a:buChar char="•"/>
            </a:pPr>
            <a:r>
              <a:rPr lang="en-US" sz="1400"/>
              <a:t>K → Kelvin (temperatur dəyişməsi vahidi)</a:t>
            </a:r>
          </a:p>
          <a:p>
            <a:endParaRPr lang="en-US" sz="1400"/>
          </a:p>
          <a:p>
            <a:r>
              <a:rPr lang="en-US" sz="1400"/>
              <a:t>ppm/K deyir ki: Temperatur 1°C (1K) dəyişəndə, rezistorun dəyəri nə qədər dəyişir.</a:t>
            </a:r>
          </a:p>
          <a:p>
            <a:endParaRPr lang="en-US" sz="1400"/>
          </a:p>
          <a:p>
            <a:endParaRPr lang="en-US" sz="1400"/>
          </a:p>
          <a:p>
            <a:r>
              <a:rPr lang="en-US" sz="1400"/>
              <a:t>Bu o deməkdir ki:</a:t>
            </a:r>
          </a:p>
          <a:p>
            <a:pPr marL="742950" lvl="1" indent="-285750">
              <a:buFont typeface="Arial" panose="020B0604020202020204" pitchFamily="34" charset="0"/>
              <a:buChar char="•"/>
            </a:pPr>
            <a:r>
              <a:rPr lang="en-US" sz="1400"/>
              <a:t>Temperatur 1°C artanda</a:t>
            </a:r>
          </a:p>
          <a:p>
            <a:pPr marL="742950" lvl="1" indent="-285750">
              <a:buFont typeface="Arial" panose="020B0604020202020204" pitchFamily="34" charset="0"/>
              <a:buChar char="•"/>
            </a:pPr>
            <a:r>
              <a:rPr lang="en-US" sz="1400"/>
              <a:t>Rezistorun dəyəri 0.025% dəyişir</a:t>
            </a:r>
          </a:p>
          <a:p>
            <a:endParaRPr lang="en-US" sz="1400"/>
          </a:p>
          <a:p>
            <a:r>
              <a:rPr lang="en-US" sz="1400"/>
              <a:t>Çünki: 250 ppm = 250 / 1 000 000 = 0.00025 = 0.025%</a:t>
            </a:r>
          </a:p>
          <a:p>
            <a:endParaRPr lang="az-Latn-AZ" sz="1400"/>
          </a:p>
          <a:p>
            <a:endParaRPr lang="en-US" sz="1400"/>
          </a:p>
          <a:p>
            <a:endParaRPr lang="en-US" sz="1400"/>
          </a:p>
          <a:p>
            <a:r>
              <a:rPr lang="en-US" sz="1400"/>
              <a:t>Deyək rezistor:  10 k</a:t>
            </a:r>
            <a:r>
              <a:rPr lang="el-GR" sz="1400"/>
              <a:t>Ω -</a:t>
            </a:r>
            <a:r>
              <a:rPr lang="en-US" sz="1400"/>
              <a:t>dur.</a:t>
            </a:r>
            <a:r>
              <a:rPr lang="az-Latn-AZ" sz="1400"/>
              <a:t> </a:t>
            </a:r>
            <a:r>
              <a:rPr lang="en-US" sz="1400"/>
              <a:t>Temperatur 1°C dəyişərsə:</a:t>
            </a:r>
          </a:p>
          <a:p>
            <a:pPr marL="742950" lvl="1" indent="-285750">
              <a:buFont typeface="Arial" panose="020B0604020202020204" pitchFamily="34" charset="0"/>
              <a:buChar char="•"/>
            </a:pPr>
            <a:r>
              <a:rPr lang="en-US" sz="1400"/>
              <a:t>Dəyişmə = 10 000 </a:t>
            </a:r>
            <a:r>
              <a:rPr lang="el-GR" sz="1400"/>
              <a:t>Ω × 0.00025</a:t>
            </a:r>
          </a:p>
          <a:p>
            <a:pPr marL="742950" lvl="1" indent="-285750">
              <a:buFont typeface="Arial" panose="020B0604020202020204" pitchFamily="34" charset="0"/>
              <a:buChar char="•"/>
            </a:pPr>
            <a:r>
              <a:rPr lang="el-GR" sz="1400"/>
              <a:t>= 2.5 Ω</a:t>
            </a:r>
          </a:p>
          <a:p>
            <a:endParaRPr lang="el-GR" sz="1400"/>
          </a:p>
          <a:p>
            <a:endParaRPr lang="el-GR" sz="1400"/>
          </a:p>
          <a:p>
            <a:r>
              <a:rPr lang="en-US" sz="1400"/>
              <a:t>Yəni: Temperatur 1°C artanda rezistorun dəyəri təxminən 2.5 ohm dəyişir.</a:t>
            </a:r>
          </a:p>
          <a:p>
            <a:endParaRPr lang="en-US" sz="1400"/>
          </a:p>
          <a:p>
            <a:r>
              <a:rPr lang="en-US" sz="1400"/>
              <a:t>Niyə bu vacibdir?</a:t>
            </a:r>
          </a:p>
          <a:p>
            <a:pPr marL="742950" lvl="1" indent="-285750">
              <a:buFont typeface="Arial" panose="020B0604020202020204" pitchFamily="34" charset="0"/>
              <a:buChar char="•"/>
            </a:pPr>
            <a:r>
              <a:rPr lang="en-US" sz="1400"/>
              <a:t>Aşağı ppm/K → daha stabil rezistor</a:t>
            </a:r>
          </a:p>
          <a:p>
            <a:pPr marL="742950" lvl="1" indent="-285750">
              <a:buFont typeface="Arial" panose="020B0604020202020204" pitchFamily="34" charset="0"/>
              <a:buChar char="•"/>
            </a:pPr>
            <a:r>
              <a:rPr lang="en-US" sz="1400"/>
              <a:t>Yüksək ppm/K → temperaturdan çox təsirlənir</a:t>
            </a:r>
          </a:p>
          <a:p>
            <a:endParaRPr lang="en-US" sz="1400"/>
          </a:p>
          <a:p>
            <a:r>
              <a:rPr lang="en-US" sz="1400"/>
              <a:t>Qısaca, 250 ppm/K = temperatur dəyişəndə rezistorun nə qədər “sürüşdüyünü” göstərir</a:t>
            </a:r>
            <a:endParaRPr lang="ru-RU" sz="1400"/>
          </a:p>
        </p:txBody>
      </p:sp>
      <p:pic>
        <p:nvPicPr>
          <p:cNvPr id="3" name="Picture 2">
            <a:extLst>
              <a:ext uri="{FF2B5EF4-FFF2-40B4-BE49-F238E27FC236}">
                <a16:creationId xmlns:a16="http://schemas.microsoft.com/office/drawing/2014/main" id="{A39A7253-2C44-CBD4-AE09-49B27F598836}"/>
              </a:ext>
            </a:extLst>
          </p:cNvPr>
          <p:cNvPicPr>
            <a:picLocks noChangeAspect="1"/>
          </p:cNvPicPr>
          <p:nvPr/>
        </p:nvPicPr>
        <p:blipFill>
          <a:blip r:embed="rId2"/>
          <a:stretch>
            <a:fillRect/>
          </a:stretch>
        </p:blipFill>
        <p:spPr>
          <a:xfrm>
            <a:off x="6215780" y="288991"/>
            <a:ext cx="5974598" cy="6569009"/>
          </a:xfrm>
          <a:prstGeom prst="rect">
            <a:avLst/>
          </a:prstGeom>
        </p:spPr>
      </p:pic>
    </p:spTree>
    <p:extLst>
      <p:ext uri="{BB962C8B-B14F-4D97-AF65-F5344CB8AC3E}">
        <p14:creationId xmlns:p14="http://schemas.microsoft.com/office/powerpoint/2010/main" val="65267479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8117502" cy="6663363"/>
          </a:xfrm>
          <a:prstGeom prst="rect">
            <a:avLst/>
          </a:prstGeom>
          <a:noFill/>
        </p:spPr>
        <p:txBody>
          <a:bodyPr wrap="square">
            <a:spAutoFit/>
          </a:bodyPr>
          <a:lstStyle/>
          <a:p>
            <a:r>
              <a:rPr lang="en-US" sz="1400" b="1">
                <a:solidFill>
                  <a:srgbClr val="FF0000"/>
                </a:solidFill>
              </a:rPr>
              <a:t>Rele</a:t>
            </a:r>
            <a:r>
              <a:rPr lang="en-US" sz="1400"/>
              <a:t> elektriklə idarə olunan mexaniki açar (switch)-dır. Yəni kiçik elektrik siqnalı ilə böyük güclü cihazı açıb-söndürməyə imkan verir.</a:t>
            </a:r>
            <a:endParaRPr lang="az-Latn-AZ" sz="1400"/>
          </a:p>
          <a:p>
            <a:endParaRPr lang="az-Latn-AZ" sz="1400"/>
          </a:p>
          <a:p>
            <a:endParaRPr lang="az-Latn-AZ" sz="1400"/>
          </a:p>
          <a:p>
            <a:r>
              <a:rPr lang="en-US" sz="1400"/>
              <a:t>Necə işləyir?</a:t>
            </a:r>
          </a:p>
          <a:p>
            <a:pPr marL="742950" lvl="1" indent="-285750">
              <a:lnSpc>
                <a:spcPct val="150000"/>
              </a:lnSpc>
              <a:buFont typeface="Arial" panose="020B0604020202020204" pitchFamily="34" charset="0"/>
              <a:buChar char="•"/>
            </a:pPr>
            <a:r>
              <a:rPr lang="en-US" sz="1400"/>
              <a:t>Rele-nin içində bobin (coil) və kontaktlar var.</a:t>
            </a:r>
          </a:p>
          <a:p>
            <a:pPr marL="742950" lvl="1" indent="-285750">
              <a:lnSpc>
                <a:spcPct val="150000"/>
              </a:lnSpc>
              <a:buFont typeface="Arial" panose="020B0604020202020204" pitchFamily="34" charset="0"/>
              <a:buChar char="•"/>
            </a:pPr>
            <a:r>
              <a:rPr lang="en-US" sz="1400"/>
              <a:t>Bobinə enerji veriləndə maqnit yaranır və kontaktlar yerini dəyişir.</a:t>
            </a:r>
          </a:p>
          <a:p>
            <a:pPr marL="742950" lvl="1" indent="-285750">
              <a:lnSpc>
                <a:spcPct val="150000"/>
              </a:lnSpc>
              <a:buFont typeface="Arial" panose="020B0604020202020204" pitchFamily="34" charset="0"/>
              <a:buChar char="•"/>
            </a:pPr>
            <a:r>
              <a:rPr lang="en-US" sz="1400"/>
              <a:t>Enerji kəsiləndə kontaktlar əvvəlki vəziyyətinə qayıdır.</a:t>
            </a:r>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r>
              <a:rPr lang="en-US" sz="1400"/>
              <a:t>Niyə lazımdır?</a:t>
            </a:r>
          </a:p>
          <a:p>
            <a:pPr marL="285750" indent="-285750">
              <a:lnSpc>
                <a:spcPct val="150000"/>
              </a:lnSpc>
              <a:buFont typeface="Arial" panose="020B0604020202020204" pitchFamily="34" charset="0"/>
              <a:buChar char="•"/>
            </a:pPr>
            <a:r>
              <a:rPr lang="en-US" sz="1400"/>
              <a:t>Arduino kimi zəif çıxışlı qurğularla 220V lampa, motor, nasos kimi güclü cihazları idarə etmək üçün.</a:t>
            </a:r>
          </a:p>
          <a:p>
            <a:pPr marL="285750" indent="-285750">
              <a:lnSpc>
                <a:spcPct val="150000"/>
              </a:lnSpc>
              <a:buFont typeface="Arial" panose="020B0604020202020204" pitchFamily="34" charset="0"/>
              <a:buChar char="•"/>
            </a:pPr>
            <a:r>
              <a:rPr lang="en-US" sz="1400"/>
              <a:t>Arduino birbaşa bu cihazları işlədə bilməz, rele araya girir.</a:t>
            </a:r>
            <a:endParaRPr lang="az-Latn-AZ" sz="1400"/>
          </a:p>
          <a:p>
            <a:endParaRPr lang="az-Latn-AZ" sz="1400"/>
          </a:p>
          <a:p>
            <a:r>
              <a:rPr lang="en-US" sz="1400"/>
              <a:t>Qısaca, rele = elektriklə idarə olunan təhlükəsiz açar</a:t>
            </a:r>
            <a:r>
              <a:rPr lang="az-Latn-AZ" sz="1400"/>
              <a:t>.</a:t>
            </a:r>
            <a:endParaRPr lang="ru-RU" sz="1400"/>
          </a:p>
        </p:txBody>
      </p:sp>
      <p:pic>
        <p:nvPicPr>
          <p:cNvPr id="3" name="Picture 2">
            <a:extLst>
              <a:ext uri="{FF2B5EF4-FFF2-40B4-BE49-F238E27FC236}">
                <a16:creationId xmlns:a16="http://schemas.microsoft.com/office/drawing/2014/main" id="{AEC6943A-1723-EE43-3228-302D4B1A124C}"/>
              </a:ext>
            </a:extLst>
          </p:cNvPr>
          <p:cNvPicPr>
            <a:picLocks noChangeAspect="1"/>
          </p:cNvPicPr>
          <p:nvPr/>
        </p:nvPicPr>
        <p:blipFill>
          <a:blip r:embed="rId2"/>
          <a:stretch>
            <a:fillRect/>
          </a:stretch>
        </p:blipFill>
        <p:spPr>
          <a:xfrm>
            <a:off x="8120746" y="466927"/>
            <a:ext cx="4071254" cy="4172075"/>
          </a:xfrm>
          <a:prstGeom prst="rect">
            <a:avLst/>
          </a:prstGeom>
        </p:spPr>
      </p:pic>
      <p:pic>
        <p:nvPicPr>
          <p:cNvPr id="6" name="Picture 5">
            <a:extLst>
              <a:ext uri="{FF2B5EF4-FFF2-40B4-BE49-F238E27FC236}">
                <a16:creationId xmlns:a16="http://schemas.microsoft.com/office/drawing/2014/main" id="{78E7F672-A5F9-B084-BFE6-BA36A757FC7C}"/>
              </a:ext>
            </a:extLst>
          </p:cNvPr>
          <p:cNvPicPr>
            <a:picLocks noChangeAspect="1"/>
          </p:cNvPicPr>
          <p:nvPr/>
        </p:nvPicPr>
        <p:blipFill>
          <a:blip r:embed="rId3"/>
          <a:stretch>
            <a:fillRect/>
          </a:stretch>
        </p:blipFill>
        <p:spPr>
          <a:xfrm>
            <a:off x="0" y="2277698"/>
            <a:ext cx="4640982" cy="2613887"/>
          </a:xfrm>
          <a:prstGeom prst="rect">
            <a:avLst/>
          </a:prstGeom>
        </p:spPr>
      </p:pic>
      <p:sp>
        <p:nvSpPr>
          <p:cNvPr id="8" name="TextBox 7">
            <a:extLst>
              <a:ext uri="{FF2B5EF4-FFF2-40B4-BE49-F238E27FC236}">
                <a16:creationId xmlns:a16="http://schemas.microsoft.com/office/drawing/2014/main" id="{224139A7-F519-7310-4D79-8BEE60AE5159}"/>
              </a:ext>
            </a:extLst>
          </p:cNvPr>
          <p:cNvSpPr txBox="1"/>
          <p:nvPr/>
        </p:nvSpPr>
        <p:spPr>
          <a:xfrm>
            <a:off x="8423634" y="159150"/>
            <a:ext cx="3465478" cy="307777"/>
          </a:xfrm>
          <a:prstGeom prst="rect">
            <a:avLst/>
          </a:prstGeom>
          <a:noFill/>
        </p:spPr>
        <p:txBody>
          <a:bodyPr wrap="square">
            <a:spAutoFit/>
          </a:bodyPr>
          <a:lstStyle/>
          <a:p>
            <a:pPr algn="ctr"/>
            <a:r>
              <a:rPr lang="ru-RU" sz="1400" b="1"/>
              <a:t>Model: SRD-05VDC-SL-C (2-Relay Board)</a:t>
            </a:r>
          </a:p>
        </p:txBody>
      </p:sp>
    </p:spTree>
    <p:extLst>
      <p:ext uri="{BB962C8B-B14F-4D97-AF65-F5344CB8AC3E}">
        <p14:creationId xmlns:p14="http://schemas.microsoft.com/office/powerpoint/2010/main" val="165019552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pic>
        <p:nvPicPr>
          <p:cNvPr id="3" name="Picture 2">
            <a:extLst>
              <a:ext uri="{FF2B5EF4-FFF2-40B4-BE49-F238E27FC236}">
                <a16:creationId xmlns:a16="http://schemas.microsoft.com/office/drawing/2014/main" id="{B62E34CB-10F5-335A-DBCF-B01ED75AFE27}"/>
              </a:ext>
            </a:extLst>
          </p:cNvPr>
          <p:cNvPicPr>
            <a:picLocks noChangeAspect="1"/>
          </p:cNvPicPr>
          <p:nvPr/>
        </p:nvPicPr>
        <p:blipFill>
          <a:blip r:embed="rId2"/>
          <a:stretch>
            <a:fillRect/>
          </a:stretch>
        </p:blipFill>
        <p:spPr>
          <a:xfrm>
            <a:off x="2810244" y="1488332"/>
            <a:ext cx="5913362" cy="5148966"/>
          </a:xfrm>
          <a:prstGeom prst="rect">
            <a:avLst/>
          </a:prstGeom>
        </p:spPr>
      </p:pic>
      <p:sp>
        <p:nvSpPr>
          <p:cNvPr id="6" name="TextBox 5">
            <a:extLst>
              <a:ext uri="{FF2B5EF4-FFF2-40B4-BE49-F238E27FC236}">
                <a16:creationId xmlns:a16="http://schemas.microsoft.com/office/drawing/2014/main" id="{2E0D8783-4EF2-1265-D50E-20A5486570BF}"/>
              </a:ext>
            </a:extLst>
          </p:cNvPr>
          <p:cNvSpPr txBox="1"/>
          <p:nvPr/>
        </p:nvSpPr>
        <p:spPr>
          <a:xfrm>
            <a:off x="2714872" y="713388"/>
            <a:ext cx="6104106" cy="369332"/>
          </a:xfrm>
          <a:prstGeom prst="rect">
            <a:avLst/>
          </a:prstGeom>
          <a:noFill/>
        </p:spPr>
        <p:txBody>
          <a:bodyPr wrap="square">
            <a:spAutoFit/>
          </a:bodyPr>
          <a:lstStyle/>
          <a:p>
            <a:pPr algn="ctr"/>
            <a:r>
              <a:rPr lang="ru-RU" b="1"/>
              <a:t>Model: SRD-05VDC-SL-C (2-Relay Board)</a:t>
            </a:r>
          </a:p>
        </p:txBody>
      </p:sp>
    </p:spTree>
    <p:extLst>
      <p:ext uri="{BB962C8B-B14F-4D97-AF65-F5344CB8AC3E}">
        <p14:creationId xmlns:p14="http://schemas.microsoft.com/office/powerpoint/2010/main" val="36087572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graphicFrame>
        <p:nvGraphicFramePr>
          <p:cNvPr id="2" name="Table 1">
            <a:extLst>
              <a:ext uri="{FF2B5EF4-FFF2-40B4-BE49-F238E27FC236}">
                <a16:creationId xmlns:a16="http://schemas.microsoft.com/office/drawing/2014/main" id="{30817489-BAA2-6B9B-FEB4-1ECAB74FFF33}"/>
              </a:ext>
            </a:extLst>
          </p:cNvPr>
          <p:cNvGraphicFramePr>
            <a:graphicFrameLocks noGrp="1"/>
          </p:cNvGraphicFramePr>
          <p:nvPr>
            <p:extLst>
              <p:ext uri="{D42A27DB-BD31-4B8C-83A1-F6EECF244321}">
                <p14:modId xmlns:p14="http://schemas.microsoft.com/office/powerpoint/2010/main" val="3573193652"/>
              </p:ext>
            </p:extLst>
          </p:nvPr>
        </p:nvGraphicFramePr>
        <p:xfrm>
          <a:off x="906294" y="1783080"/>
          <a:ext cx="10515600" cy="3291840"/>
        </p:xfrm>
        <a:graphic>
          <a:graphicData uri="http://schemas.openxmlformats.org/drawingml/2006/table">
            <a:tbl>
              <a:tblPr/>
              <a:tblGrid>
                <a:gridCol w="3505200">
                  <a:extLst>
                    <a:ext uri="{9D8B030D-6E8A-4147-A177-3AD203B41FA5}">
                      <a16:colId xmlns:a16="http://schemas.microsoft.com/office/drawing/2014/main" val="2274698821"/>
                    </a:ext>
                  </a:extLst>
                </a:gridCol>
                <a:gridCol w="3505200">
                  <a:extLst>
                    <a:ext uri="{9D8B030D-6E8A-4147-A177-3AD203B41FA5}">
                      <a16:colId xmlns:a16="http://schemas.microsoft.com/office/drawing/2014/main" val="1986404372"/>
                    </a:ext>
                  </a:extLst>
                </a:gridCol>
                <a:gridCol w="3505200">
                  <a:extLst>
                    <a:ext uri="{9D8B030D-6E8A-4147-A177-3AD203B41FA5}">
                      <a16:colId xmlns:a16="http://schemas.microsoft.com/office/drawing/2014/main" val="3691523368"/>
                    </a:ext>
                  </a:extLst>
                </a:gridCol>
              </a:tblGrid>
              <a:tr h="0">
                <a:tc>
                  <a:txBody>
                    <a:bodyPr/>
                    <a:lstStyle/>
                    <a:p>
                      <a:r>
                        <a:rPr lang="en-US" b="1"/>
                        <a:t>Mövzu</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r>
                        <a:rPr lang="en-US" b="1"/>
                        <a:t>Arduino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r>
                        <a:rPr lang="en-US" b="1"/>
                        <a:t>Raspberry Pi</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1984934845"/>
                  </a:ext>
                </a:extLst>
              </a:tr>
              <a:tr h="0">
                <a:tc>
                  <a:txBody>
                    <a:bodyPr/>
                    <a:lstStyle/>
                    <a:p>
                      <a:r>
                        <a:rPr lang="en-US"/>
                        <a:t>Tipi</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Nəzarətçi</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Mini kompüter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98065839"/>
                  </a:ext>
                </a:extLst>
              </a:tr>
              <a:tr h="0">
                <a:tc>
                  <a:txBody>
                    <a:bodyPr/>
                    <a:lstStyle/>
                    <a:p>
                      <a:r>
                        <a:rPr lang="en-US"/>
                        <a:t>Əməliyyat sistemi</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Yoxdur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Var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8650120"/>
                  </a:ext>
                </a:extLst>
              </a:tr>
              <a:tr h="0">
                <a:tc>
                  <a:txBody>
                    <a:bodyPr/>
                    <a:lstStyle/>
                    <a:p>
                      <a:r>
                        <a:rPr lang="en-US"/>
                        <a:t>Açılış sürəti</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Ani</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Bir neçə saniyə</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30871960"/>
                  </a:ext>
                </a:extLst>
              </a:tr>
              <a:tr h="0">
                <a:tc>
                  <a:txBody>
                    <a:bodyPr/>
                    <a:lstStyle/>
                    <a:p>
                      <a:r>
                        <a:rPr lang="en-US"/>
                        <a:t>Real vaxt reaksiyası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Çox yaxşı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Məhdud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42281798"/>
                  </a:ext>
                </a:extLst>
              </a:tr>
              <a:tr h="0">
                <a:tc>
                  <a:txBody>
                    <a:bodyPr/>
                    <a:lstStyle/>
                    <a:p>
                      <a:r>
                        <a:rPr lang="en-US"/>
                        <a:t>Sensor oxuma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Birbaşa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Əlavə qurğu ilə</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75064462"/>
                  </a:ext>
                </a:extLst>
              </a:tr>
              <a:tr h="0">
                <a:tc>
                  <a:txBody>
                    <a:bodyPr/>
                    <a:lstStyle/>
                    <a:p>
                      <a:r>
                        <a:rPr lang="en-US"/>
                        <a:t>Enerji sərfiyyatı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Az</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Çox</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32314917"/>
                  </a:ext>
                </a:extLst>
              </a:tr>
              <a:tr h="0">
                <a:tc>
                  <a:txBody>
                    <a:bodyPr/>
                    <a:lstStyle/>
                    <a:p>
                      <a:r>
                        <a:rPr lang="en-US"/>
                        <a:t>Stabil iş</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Çox yüksək</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Orta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25090513"/>
                  </a:ext>
                </a:extLst>
              </a:tr>
              <a:tr h="0">
                <a:tc>
                  <a:txBody>
                    <a:bodyPr/>
                    <a:lstStyle/>
                    <a:p>
                      <a:r>
                        <a:rPr lang="en-US"/>
                        <a:t>İnternet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Əlavə modul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Daxili</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98189524"/>
                  </a:ext>
                </a:extLst>
              </a:tr>
            </a:tbl>
          </a:graphicData>
        </a:graphic>
      </p:graphicFrame>
    </p:spTree>
    <p:extLst>
      <p:ext uri="{BB962C8B-B14F-4D97-AF65-F5344CB8AC3E}">
        <p14:creationId xmlns:p14="http://schemas.microsoft.com/office/powerpoint/2010/main" val="165087456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pic>
        <p:nvPicPr>
          <p:cNvPr id="3" name="Picture 2">
            <a:extLst>
              <a:ext uri="{FF2B5EF4-FFF2-40B4-BE49-F238E27FC236}">
                <a16:creationId xmlns:a16="http://schemas.microsoft.com/office/drawing/2014/main" id="{2C1D1BF7-44AC-3BE3-F780-FBCD38B2A9F5}"/>
              </a:ext>
            </a:extLst>
          </p:cNvPr>
          <p:cNvPicPr>
            <a:picLocks noChangeAspect="1"/>
          </p:cNvPicPr>
          <p:nvPr/>
        </p:nvPicPr>
        <p:blipFill>
          <a:blip r:embed="rId2"/>
          <a:stretch>
            <a:fillRect/>
          </a:stretch>
        </p:blipFill>
        <p:spPr>
          <a:xfrm>
            <a:off x="3238252" y="1813292"/>
            <a:ext cx="5715495" cy="4320914"/>
          </a:xfrm>
          <a:prstGeom prst="rect">
            <a:avLst/>
          </a:prstGeom>
        </p:spPr>
      </p:pic>
      <p:sp>
        <p:nvSpPr>
          <p:cNvPr id="6" name="TextBox 5">
            <a:extLst>
              <a:ext uri="{FF2B5EF4-FFF2-40B4-BE49-F238E27FC236}">
                <a16:creationId xmlns:a16="http://schemas.microsoft.com/office/drawing/2014/main" id="{03B61776-64FF-C0B9-5A04-3A6A0B981924}"/>
              </a:ext>
            </a:extLst>
          </p:cNvPr>
          <p:cNvSpPr txBox="1"/>
          <p:nvPr/>
        </p:nvSpPr>
        <p:spPr>
          <a:xfrm>
            <a:off x="3043946" y="1079930"/>
            <a:ext cx="6104106" cy="369332"/>
          </a:xfrm>
          <a:prstGeom prst="rect">
            <a:avLst/>
          </a:prstGeom>
          <a:noFill/>
        </p:spPr>
        <p:txBody>
          <a:bodyPr wrap="square">
            <a:spAutoFit/>
          </a:bodyPr>
          <a:lstStyle/>
          <a:p>
            <a:pPr algn="ctr"/>
            <a:r>
              <a:rPr lang="ru-RU" b="1"/>
              <a:t>Model: SRD-05VDC-SL-C (4-Relay Board)</a:t>
            </a:r>
          </a:p>
        </p:txBody>
      </p:sp>
    </p:spTree>
    <p:extLst>
      <p:ext uri="{BB962C8B-B14F-4D97-AF65-F5344CB8AC3E}">
        <p14:creationId xmlns:p14="http://schemas.microsoft.com/office/powerpoint/2010/main" val="110498492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6771084"/>
          </a:xfrm>
          <a:prstGeom prst="rect">
            <a:avLst/>
          </a:prstGeom>
          <a:noFill/>
        </p:spPr>
        <p:txBody>
          <a:bodyPr wrap="square">
            <a:spAutoFit/>
          </a:bodyPr>
          <a:lstStyle/>
          <a:p>
            <a:r>
              <a:rPr lang="en-US" sz="1400" b="1"/>
              <a:t>Tranzistor və rele arasındakı fərq</a:t>
            </a:r>
          </a:p>
          <a:p>
            <a:endParaRPr lang="en-US" sz="1400"/>
          </a:p>
          <a:p>
            <a:r>
              <a:rPr lang="en-US" sz="1400" b="1"/>
              <a:t>Tranzistor</a:t>
            </a:r>
          </a:p>
          <a:p>
            <a:pPr marL="742950" lvl="1" indent="-285750">
              <a:buFont typeface="Arial" panose="020B0604020202020204" pitchFamily="34" charset="0"/>
              <a:buChar char="•"/>
            </a:pPr>
            <a:r>
              <a:rPr lang="en-US" sz="1400"/>
              <a:t>Elektron açardır (mexaniki hissəsi yoxdur)</a:t>
            </a:r>
          </a:p>
          <a:p>
            <a:pPr marL="742950" lvl="1" indent="-285750">
              <a:buFont typeface="Arial" panose="020B0604020202020204" pitchFamily="34" charset="0"/>
              <a:buChar char="•"/>
            </a:pPr>
            <a:r>
              <a:rPr lang="en-US" sz="1400"/>
              <a:t>Çox kiçik siqnal ilə cərəyanı açıb-bağlayır</a:t>
            </a:r>
          </a:p>
          <a:p>
            <a:pPr marL="742950" lvl="1" indent="-285750">
              <a:buFont typeface="Arial" panose="020B0604020202020204" pitchFamily="34" charset="0"/>
              <a:buChar char="•"/>
            </a:pPr>
            <a:r>
              <a:rPr lang="en-US" sz="1400"/>
              <a:t>Sürətlidir, səssizdir</a:t>
            </a:r>
          </a:p>
          <a:p>
            <a:pPr marL="742950" lvl="1" indent="-285750">
              <a:buFont typeface="Arial" panose="020B0604020202020204" pitchFamily="34" charset="0"/>
              <a:buChar char="•"/>
            </a:pPr>
            <a:r>
              <a:rPr lang="en-US" sz="1400"/>
              <a:t>Arduino-nun pinindən gələn zəif siqnalla işləyə bilir</a:t>
            </a:r>
          </a:p>
          <a:p>
            <a:pPr marL="742950" lvl="1" indent="-285750">
              <a:buFont typeface="Arial" panose="020B0604020202020204" pitchFamily="34" charset="0"/>
              <a:buChar char="•"/>
            </a:pPr>
            <a:r>
              <a:rPr lang="en-US" sz="1400"/>
              <a:t>Aşağı gərginlikli dövrələr üçün idealdır</a:t>
            </a:r>
          </a:p>
          <a:p>
            <a:endParaRPr lang="en-US" sz="1400"/>
          </a:p>
          <a:p>
            <a:r>
              <a:rPr lang="en-US" sz="1400" b="1"/>
              <a:t>Rele</a:t>
            </a:r>
          </a:p>
          <a:p>
            <a:pPr marL="742950" lvl="1" indent="-285750">
              <a:buFont typeface="Arial" panose="020B0604020202020204" pitchFamily="34" charset="0"/>
              <a:buChar char="•"/>
            </a:pPr>
            <a:r>
              <a:rPr lang="en-US" sz="1400"/>
              <a:t>Mexaniki açardır (içində hərəkət edən kontakt var)</a:t>
            </a:r>
          </a:p>
          <a:p>
            <a:pPr marL="742950" lvl="1" indent="-285750">
              <a:buFont typeface="Arial" panose="020B0604020202020204" pitchFamily="34" charset="0"/>
              <a:buChar char="•"/>
            </a:pPr>
            <a:r>
              <a:rPr lang="en-US" sz="1400"/>
              <a:t>Fiziki olaraq açıb-bağla</a:t>
            </a:r>
            <a:r>
              <a:rPr lang="az-Latn-AZ" sz="1400"/>
              <a:t>nılır</a:t>
            </a:r>
            <a:endParaRPr lang="en-US" sz="1400"/>
          </a:p>
          <a:p>
            <a:pPr marL="742950" lvl="1" indent="-285750">
              <a:buFont typeface="Arial" panose="020B0604020202020204" pitchFamily="34" charset="0"/>
              <a:buChar char="•"/>
            </a:pPr>
            <a:r>
              <a:rPr lang="en-US" sz="1400"/>
              <a:t>Yüksək gərginlik və böyük cərəyanı (220V AC) idarə edə bilir</a:t>
            </a:r>
          </a:p>
          <a:p>
            <a:pPr marL="742950" lvl="1" indent="-285750">
              <a:buFont typeface="Arial" panose="020B0604020202020204" pitchFamily="34" charset="0"/>
              <a:buChar char="•"/>
            </a:pPr>
            <a:r>
              <a:rPr lang="en-US" sz="1400"/>
              <a:t>Səslidir (klik səsi çıxarır)</a:t>
            </a:r>
          </a:p>
          <a:p>
            <a:pPr marL="742950" lvl="1" indent="-285750">
              <a:buFont typeface="Arial" panose="020B0604020202020204" pitchFamily="34" charset="0"/>
              <a:buChar char="•"/>
            </a:pPr>
            <a:r>
              <a:rPr lang="en-US" sz="1400"/>
              <a:t>İşə düşmək üçün bobinə nisbətən daha çox cərəyan lazımdır</a:t>
            </a:r>
            <a:endParaRPr lang="az-Latn-AZ" sz="1400"/>
          </a:p>
          <a:p>
            <a:endParaRPr lang="az-Latn-AZ" sz="1400"/>
          </a:p>
          <a:p>
            <a:endParaRPr lang="az-Latn-AZ" sz="1400"/>
          </a:p>
          <a:p>
            <a:r>
              <a:rPr lang="en-US" sz="1400" b="1"/>
              <a:t>Arduino-da niyə rele birbaşa qoşulmur?</a:t>
            </a:r>
          </a:p>
          <a:p>
            <a:endParaRPr lang="en-US" sz="1400"/>
          </a:p>
          <a:p>
            <a:r>
              <a:rPr lang="en-US" sz="1400" b="1"/>
              <a:t>Arduino pinləri</a:t>
            </a:r>
            <a:r>
              <a:rPr lang="en-US" sz="1400"/>
              <a:t>:</a:t>
            </a:r>
          </a:p>
          <a:p>
            <a:pPr marL="742950" lvl="1" indent="-285750">
              <a:buFont typeface="Arial" panose="020B0604020202020204" pitchFamily="34" charset="0"/>
              <a:buChar char="•"/>
            </a:pPr>
            <a:r>
              <a:rPr lang="en-US" sz="1400"/>
              <a:t>Maksimum 40 mA (təhlükəsiz: ~20 mA</a:t>
            </a:r>
            <a:r>
              <a:rPr lang="az-Latn-AZ" sz="1400"/>
              <a:t> (milliampere ) </a:t>
            </a:r>
            <a:r>
              <a:rPr lang="en-US" sz="1400"/>
              <a:t>) verə bilir</a:t>
            </a:r>
          </a:p>
          <a:p>
            <a:pPr marL="742950" lvl="1" indent="-285750">
              <a:buFont typeface="Arial" panose="020B0604020202020204" pitchFamily="34" charset="0"/>
              <a:buChar char="•"/>
            </a:pPr>
            <a:r>
              <a:rPr lang="en-US" sz="1400"/>
              <a:t>Rele bobini isə adətən 70–100 mA istəyir</a:t>
            </a:r>
          </a:p>
          <a:p>
            <a:endParaRPr lang="en-US" sz="1400"/>
          </a:p>
          <a:p>
            <a:r>
              <a:rPr lang="en-US" sz="1400" b="1"/>
              <a:t>Yəni</a:t>
            </a:r>
            <a:r>
              <a:rPr lang="en-US" sz="1400"/>
              <a:t>:</a:t>
            </a:r>
          </a:p>
          <a:p>
            <a:pPr marL="742950" lvl="1" indent="-285750">
              <a:buFont typeface="Arial" panose="020B0604020202020204" pitchFamily="34" charset="0"/>
              <a:buChar char="•"/>
            </a:pPr>
            <a:r>
              <a:rPr lang="en-US" sz="1400"/>
              <a:t>Rele-ni birbaşa Arduino pininə qoşsan</a:t>
            </a:r>
          </a:p>
          <a:p>
            <a:pPr marL="742950" lvl="1" indent="-285750">
              <a:buFont typeface="Arial" panose="020B0604020202020204" pitchFamily="34" charset="0"/>
              <a:buChar char="•"/>
            </a:pPr>
            <a:r>
              <a:rPr lang="en-US" sz="1400"/>
              <a:t>Arduino zədələnə bilər və ya yanar.</a:t>
            </a:r>
          </a:p>
          <a:p>
            <a:endParaRPr lang="en-US" sz="1400"/>
          </a:p>
          <a:p>
            <a:r>
              <a:rPr lang="en-US" sz="1400" b="1"/>
              <a:t>Bundan əlavə</a:t>
            </a:r>
            <a:r>
              <a:rPr lang="en-US" sz="1400"/>
              <a:t>:</a:t>
            </a:r>
          </a:p>
          <a:p>
            <a:pPr marL="742950" lvl="1" indent="-285750">
              <a:buFont typeface="Arial" panose="020B0604020202020204" pitchFamily="34" charset="0"/>
              <a:buChar char="•"/>
            </a:pPr>
            <a:r>
              <a:rPr lang="en-US" sz="1400"/>
              <a:t>Rele sönəndə geri gərginlik (back EMF) yaranır</a:t>
            </a:r>
          </a:p>
          <a:p>
            <a:pPr marL="742950" lvl="1" indent="-285750">
              <a:buFont typeface="Arial" panose="020B0604020202020204" pitchFamily="34" charset="0"/>
              <a:buChar char="•"/>
            </a:pPr>
            <a:r>
              <a:rPr lang="en-US" sz="1400"/>
              <a:t>Bu gərginlik Arduino pininə zərər verə bilər</a:t>
            </a:r>
            <a:endParaRPr lang="az-Latn-AZ" sz="1400"/>
          </a:p>
          <a:p>
            <a:endParaRPr lang="ru-RU" sz="1400"/>
          </a:p>
        </p:txBody>
      </p:sp>
    </p:spTree>
    <p:extLst>
      <p:ext uri="{BB962C8B-B14F-4D97-AF65-F5344CB8AC3E}">
        <p14:creationId xmlns:p14="http://schemas.microsoft.com/office/powerpoint/2010/main" val="294013120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6771084"/>
          </a:xfrm>
          <a:prstGeom prst="rect">
            <a:avLst/>
          </a:prstGeom>
          <a:noFill/>
        </p:spPr>
        <p:txBody>
          <a:bodyPr wrap="square">
            <a:spAutoFit/>
          </a:bodyPr>
          <a:lstStyle/>
          <a:p>
            <a:r>
              <a:rPr lang="en-US" sz="1400"/>
              <a:t>Bəs həll nədir?</a:t>
            </a:r>
          </a:p>
          <a:p>
            <a:pPr marL="742950" lvl="1" indent="-285750">
              <a:buFont typeface="Arial" panose="020B0604020202020204" pitchFamily="34" charset="0"/>
              <a:buChar char="•"/>
            </a:pPr>
            <a:r>
              <a:rPr lang="en-US" sz="1400"/>
              <a:t>Arduino → tranzistoru idarə edir</a:t>
            </a:r>
          </a:p>
          <a:p>
            <a:pPr marL="742950" lvl="1" indent="-285750">
              <a:buFont typeface="Arial" panose="020B0604020202020204" pitchFamily="34" charset="0"/>
              <a:buChar char="•"/>
            </a:pPr>
            <a:r>
              <a:rPr lang="en-US" sz="1400"/>
              <a:t>Tranzistor → releni işə salır</a:t>
            </a:r>
          </a:p>
          <a:p>
            <a:pPr marL="742950" lvl="1" indent="-285750">
              <a:buFont typeface="Arial" panose="020B0604020202020204" pitchFamily="34" charset="0"/>
              <a:buChar char="•"/>
            </a:pPr>
            <a:r>
              <a:rPr lang="en-US" sz="1400"/>
              <a:t>Arduino-nu qorumaq üçün </a:t>
            </a:r>
            <a:r>
              <a:rPr lang="az-Latn-AZ" sz="1400"/>
              <a:t>a</a:t>
            </a:r>
            <a:r>
              <a:rPr lang="en-US" sz="1400"/>
              <a:t>raya diod qoyulur </a:t>
            </a:r>
            <a:endParaRPr lang="az-Latn-AZ" sz="1400"/>
          </a:p>
          <a:p>
            <a:endParaRPr lang="az-Latn-AZ" sz="1400"/>
          </a:p>
          <a:p>
            <a:endParaRPr lang="az-Latn-AZ" sz="1400"/>
          </a:p>
          <a:p>
            <a:r>
              <a:rPr lang="en-US" sz="1400"/>
              <a:t>Rele-nin içində bobin var. Bobinə enerji veriləndə maqnit sahəsi yaranır. Enerji kəsiləndə </a:t>
            </a:r>
            <a:br>
              <a:rPr lang="az-Latn-AZ" sz="1400"/>
            </a:br>
            <a:r>
              <a:rPr lang="en-US" sz="1400"/>
              <a:t>bu maqnit sahəsi birdən-birə çökür və geri gərginlik (back EMF) əmələ gəlir.</a:t>
            </a:r>
            <a:endParaRPr lang="az-Latn-AZ" sz="1400"/>
          </a:p>
          <a:p>
            <a:endParaRPr lang="az-Latn-AZ" sz="1400"/>
          </a:p>
          <a:p>
            <a:endParaRPr lang="az-Latn-AZ" sz="1400"/>
          </a:p>
          <a:p>
            <a:r>
              <a:rPr lang="en-US" sz="1400"/>
              <a:t>Bu gərginlik:</a:t>
            </a:r>
          </a:p>
          <a:p>
            <a:pPr marL="742950" lvl="1" indent="-285750">
              <a:buFont typeface="Arial" panose="020B0604020202020204" pitchFamily="34" charset="0"/>
              <a:buChar char="•"/>
            </a:pPr>
            <a:r>
              <a:rPr lang="en-US" sz="1400"/>
              <a:t>Çox qısa olur</a:t>
            </a:r>
          </a:p>
          <a:p>
            <a:pPr marL="742950" lvl="1" indent="-285750">
              <a:buFont typeface="Arial" panose="020B0604020202020204" pitchFamily="34" charset="0"/>
              <a:buChar char="•"/>
            </a:pPr>
            <a:r>
              <a:rPr lang="en-US" sz="1400"/>
              <a:t>Amma çox yüksək ola bilər (onlarla, yüzlərlə volt)</a:t>
            </a:r>
          </a:p>
          <a:p>
            <a:pPr marL="742950" lvl="1" indent="-285750">
              <a:buFont typeface="Arial" panose="020B0604020202020204" pitchFamily="34" charset="0"/>
              <a:buChar char="•"/>
            </a:pPr>
            <a:r>
              <a:rPr lang="en-US" sz="1400"/>
              <a:t>Arduino və tranzistor üçün təhlükəlidir</a:t>
            </a:r>
          </a:p>
          <a:p>
            <a:endParaRPr lang="en-US" sz="1400"/>
          </a:p>
          <a:p>
            <a:endParaRPr lang="az-Latn-AZ" sz="1400"/>
          </a:p>
          <a:p>
            <a:r>
              <a:rPr lang="en-US" sz="1400"/>
              <a:t>Rezistor:</a:t>
            </a:r>
          </a:p>
          <a:p>
            <a:pPr marL="742950" lvl="1" indent="-285750">
              <a:buFont typeface="Arial" panose="020B0604020202020204" pitchFamily="34" charset="0"/>
              <a:buChar char="•"/>
            </a:pPr>
            <a:r>
              <a:rPr lang="en-US" sz="1400"/>
              <a:t>Sadəcə cərəyanı azaldır</a:t>
            </a:r>
          </a:p>
          <a:p>
            <a:pPr marL="742950" lvl="1" indent="-285750">
              <a:buFont typeface="Arial" panose="020B0604020202020204" pitchFamily="34" charset="0"/>
              <a:buChar char="•"/>
            </a:pPr>
            <a:r>
              <a:rPr lang="en-US" sz="1400"/>
              <a:t>Geri gərginliyi udmur</a:t>
            </a:r>
          </a:p>
          <a:p>
            <a:pPr marL="742950" lvl="1" indent="-285750">
              <a:buFont typeface="Arial" panose="020B0604020202020204" pitchFamily="34" charset="0"/>
              <a:buChar char="•"/>
            </a:pPr>
            <a:r>
              <a:rPr lang="en-US" sz="1400"/>
              <a:t>Yüksək impulsu tam söndürə bilmir</a:t>
            </a:r>
          </a:p>
          <a:p>
            <a:endParaRPr lang="en-US" sz="1400"/>
          </a:p>
          <a:p>
            <a:endParaRPr lang="az-Latn-AZ" sz="1400"/>
          </a:p>
          <a:p>
            <a:r>
              <a:rPr lang="en-US" sz="1400" b="1">
                <a:solidFill>
                  <a:srgbClr val="FF0000"/>
                </a:solidFill>
              </a:rPr>
              <a:t>diode nə edir?</a:t>
            </a:r>
            <a:endParaRPr lang="az-Latn-AZ" sz="1400" b="1">
              <a:solidFill>
                <a:srgbClr val="FF0000"/>
              </a:solidFill>
            </a:endParaRPr>
          </a:p>
          <a:p>
            <a:pPr marL="742950" lvl="1" indent="-285750">
              <a:lnSpc>
                <a:spcPct val="150000"/>
              </a:lnSpc>
              <a:buFont typeface="Arial" panose="020B0604020202020204" pitchFamily="34" charset="0"/>
              <a:buChar char="•"/>
            </a:pPr>
            <a:r>
              <a:rPr lang="en-US" sz="1400" b="1"/>
              <a:t>Flyback diode </a:t>
            </a:r>
            <a:r>
              <a:rPr lang="en-US" sz="1400"/>
              <a:t>(məsələn 1N4007):</a:t>
            </a:r>
          </a:p>
          <a:p>
            <a:pPr marL="1200150" lvl="2" indent="-285750">
              <a:lnSpc>
                <a:spcPct val="150000"/>
              </a:lnSpc>
              <a:buFont typeface="Wingdings" panose="05000000000000000000" pitchFamily="2" charset="2"/>
              <a:buChar char="§"/>
            </a:pPr>
            <a:r>
              <a:rPr lang="en-US" sz="1400"/>
              <a:t>Diode relenin bobin UCLARINA paralel qoşulur</a:t>
            </a:r>
            <a:endParaRPr lang="az-Latn-AZ" sz="1400"/>
          </a:p>
          <a:p>
            <a:pPr marL="1200150" lvl="2" indent="-285750">
              <a:lnSpc>
                <a:spcPct val="150000"/>
              </a:lnSpc>
              <a:buFont typeface="Wingdings" panose="05000000000000000000" pitchFamily="2" charset="2"/>
              <a:buChar char="§"/>
            </a:pPr>
            <a:r>
              <a:rPr lang="en-US" sz="1400"/>
              <a:t>Back EMF yarananda gərginliyə qısa yol verir</a:t>
            </a:r>
          </a:p>
          <a:p>
            <a:pPr marL="1200150" lvl="2" indent="-285750">
              <a:lnSpc>
                <a:spcPct val="150000"/>
              </a:lnSpc>
              <a:buFont typeface="Wingdings" panose="05000000000000000000" pitchFamily="2" charset="2"/>
              <a:buChar char="§"/>
            </a:pPr>
            <a:r>
              <a:rPr lang="en-US" sz="1400"/>
              <a:t>Enerjini təhlükəsiz şəkildə dövrədə söndürür</a:t>
            </a:r>
            <a:endParaRPr lang="az-Latn-AZ" sz="1400"/>
          </a:p>
          <a:p>
            <a:endParaRPr lang="ru-RU" sz="1400"/>
          </a:p>
        </p:txBody>
      </p:sp>
      <p:pic>
        <p:nvPicPr>
          <p:cNvPr id="3" name="Picture 2">
            <a:extLst>
              <a:ext uri="{FF2B5EF4-FFF2-40B4-BE49-F238E27FC236}">
                <a16:creationId xmlns:a16="http://schemas.microsoft.com/office/drawing/2014/main" id="{A214ACCC-BDA9-812E-87BC-C97FC1D95B6E}"/>
              </a:ext>
            </a:extLst>
          </p:cNvPr>
          <p:cNvPicPr>
            <a:picLocks noChangeAspect="1"/>
          </p:cNvPicPr>
          <p:nvPr/>
        </p:nvPicPr>
        <p:blipFill>
          <a:blip r:embed="rId2"/>
          <a:stretch>
            <a:fillRect/>
          </a:stretch>
        </p:blipFill>
        <p:spPr>
          <a:xfrm>
            <a:off x="7480570" y="30462"/>
            <a:ext cx="4709808" cy="2678703"/>
          </a:xfrm>
          <a:prstGeom prst="rect">
            <a:avLst/>
          </a:prstGeom>
        </p:spPr>
      </p:pic>
      <p:grpSp>
        <p:nvGrpSpPr>
          <p:cNvPr id="9" name="Group 8">
            <a:extLst>
              <a:ext uri="{FF2B5EF4-FFF2-40B4-BE49-F238E27FC236}">
                <a16:creationId xmlns:a16="http://schemas.microsoft.com/office/drawing/2014/main" id="{AF00ACFC-0CF2-87C2-E130-4307EB1EAF6E}"/>
              </a:ext>
            </a:extLst>
          </p:cNvPr>
          <p:cNvGrpSpPr/>
          <p:nvPr/>
        </p:nvGrpSpPr>
        <p:grpSpPr>
          <a:xfrm>
            <a:off x="7172353" y="4812827"/>
            <a:ext cx="5018025" cy="2045173"/>
            <a:chOff x="7172353" y="4812827"/>
            <a:chExt cx="5018025" cy="2045173"/>
          </a:xfrm>
        </p:grpSpPr>
        <p:pic>
          <p:nvPicPr>
            <p:cNvPr id="6" name="Picture 5">
              <a:extLst>
                <a:ext uri="{FF2B5EF4-FFF2-40B4-BE49-F238E27FC236}">
                  <a16:creationId xmlns:a16="http://schemas.microsoft.com/office/drawing/2014/main" id="{A3B81F8F-0A55-23F8-A21A-07E508156BC6}"/>
                </a:ext>
              </a:extLst>
            </p:cNvPr>
            <p:cNvPicPr>
              <a:picLocks noChangeAspect="1"/>
            </p:cNvPicPr>
            <p:nvPr/>
          </p:nvPicPr>
          <p:blipFill>
            <a:blip r:embed="rId3"/>
            <a:stretch>
              <a:fillRect/>
            </a:stretch>
          </p:blipFill>
          <p:spPr>
            <a:xfrm>
              <a:off x="7172353" y="4812827"/>
              <a:ext cx="2318563" cy="2045173"/>
            </a:xfrm>
            <a:prstGeom prst="rect">
              <a:avLst/>
            </a:prstGeom>
          </p:spPr>
        </p:pic>
        <p:pic>
          <p:nvPicPr>
            <p:cNvPr id="8" name="Picture 7">
              <a:extLst>
                <a:ext uri="{FF2B5EF4-FFF2-40B4-BE49-F238E27FC236}">
                  <a16:creationId xmlns:a16="http://schemas.microsoft.com/office/drawing/2014/main" id="{0233704C-1EDD-27A4-29D7-65B9F3E981D1}"/>
                </a:ext>
              </a:extLst>
            </p:cNvPr>
            <p:cNvPicPr>
              <a:picLocks noChangeAspect="1"/>
            </p:cNvPicPr>
            <p:nvPr/>
          </p:nvPicPr>
          <p:blipFill>
            <a:blip r:embed="rId4"/>
            <a:stretch>
              <a:fillRect/>
            </a:stretch>
          </p:blipFill>
          <p:spPr>
            <a:xfrm>
              <a:off x="9492538" y="4812827"/>
              <a:ext cx="2697840" cy="2014711"/>
            </a:xfrm>
            <a:prstGeom prst="rect">
              <a:avLst/>
            </a:prstGeom>
          </p:spPr>
        </p:pic>
      </p:grpSp>
    </p:spTree>
    <p:extLst>
      <p:ext uri="{BB962C8B-B14F-4D97-AF65-F5344CB8AC3E}">
        <p14:creationId xmlns:p14="http://schemas.microsoft.com/office/powerpoint/2010/main" val="365824251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00821"/>
          </a:xfrm>
          <a:prstGeom prst="rect">
            <a:avLst/>
          </a:prstGeom>
          <a:noFill/>
        </p:spPr>
        <p:txBody>
          <a:bodyPr wrap="square">
            <a:spAutoFit/>
          </a:bodyPr>
          <a:lstStyle/>
          <a:p>
            <a:r>
              <a:rPr lang="en-US" sz="1400"/>
              <a:t>Yəni:</a:t>
            </a:r>
          </a:p>
          <a:p>
            <a:pPr marL="742950" lvl="1" indent="-285750">
              <a:lnSpc>
                <a:spcPct val="150000"/>
              </a:lnSpc>
              <a:buFont typeface="Arial" panose="020B0604020202020204" pitchFamily="34" charset="0"/>
              <a:buChar char="•"/>
            </a:pPr>
            <a:r>
              <a:rPr lang="en-US" sz="1400"/>
              <a:t>Bobinin iki ayağı var</a:t>
            </a:r>
          </a:p>
          <a:p>
            <a:pPr marL="742950" lvl="1" indent="-285750">
              <a:lnSpc>
                <a:spcPct val="150000"/>
              </a:lnSpc>
              <a:buFont typeface="Arial" panose="020B0604020202020204" pitchFamily="34" charset="0"/>
              <a:buChar char="•"/>
            </a:pPr>
            <a:r>
              <a:rPr lang="en-US" sz="1400"/>
              <a:t>Diode həmin iki ayağın arasına, tərs istiqamətdə qoşulur</a:t>
            </a:r>
            <a:endParaRPr lang="az-Latn-AZ" sz="1400"/>
          </a:p>
          <a:p>
            <a:endParaRPr lang="az-Latn-AZ" sz="1400"/>
          </a:p>
          <a:p>
            <a:endParaRPr lang="az-Latn-AZ" sz="1400"/>
          </a:p>
          <a:p>
            <a:r>
              <a:rPr lang="en-US" sz="1400"/>
              <a:t>Niyə “tərs istiqamətdə”?</a:t>
            </a:r>
          </a:p>
          <a:p>
            <a:pPr marL="742950" lvl="1" indent="-285750">
              <a:lnSpc>
                <a:spcPct val="150000"/>
              </a:lnSpc>
              <a:buFont typeface="Arial" panose="020B0604020202020204" pitchFamily="34" charset="0"/>
              <a:buChar char="•"/>
            </a:pPr>
            <a:r>
              <a:rPr lang="en-US" sz="1400"/>
              <a:t>Rele işləyərkən diode işə qarışmır</a:t>
            </a:r>
          </a:p>
          <a:p>
            <a:pPr marL="742950" lvl="1" indent="-285750">
              <a:lnSpc>
                <a:spcPct val="150000"/>
              </a:lnSpc>
              <a:buFont typeface="Arial" panose="020B0604020202020204" pitchFamily="34" charset="0"/>
              <a:buChar char="•"/>
            </a:pPr>
            <a:r>
              <a:rPr lang="en-US" sz="1400"/>
              <a:t>Rele sönəndə bobin geri gərginlik (back EMF) yaradır</a:t>
            </a:r>
          </a:p>
          <a:p>
            <a:pPr marL="742950" lvl="1" indent="-285750">
              <a:lnSpc>
                <a:spcPct val="150000"/>
              </a:lnSpc>
              <a:buFont typeface="Arial" panose="020B0604020202020204" pitchFamily="34" charset="0"/>
              <a:buChar char="•"/>
            </a:pPr>
            <a:r>
              <a:rPr lang="en-US" sz="1400"/>
              <a:t>Diode bu zərərli gərginliyi öz üzərindən buraxıb söndürür</a:t>
            </a:r>
            <a:endParaRPr lang="az-Latn-AZ" sz="1400"/>
          </a:p>
          <a:p>
            <a:endParaRPr lang="az-Latn-AZ" sz="1400"/>
          </a:p>
          <a:p>
            <a:endParaRPr lang="ru-RU" sz="1400"/>
          </a:p>
        </p:txBody>
      </p:sp>
    </p:spTree>
    <p:extLst>
      <p:ext uri="{BB962C8B-B14F-4D97-AF65-F5344CB8AC3E}">
        <p14:creationId xmlns:p14="http://schemas.microsoft.com/office/powerpoint/2010/main" val="204007474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6740307"/>
          </a:xfrm>
          <a:prstGeom prst="rect">
            <a:avLst/>
          </a:prstGeom>
          <a:noFill/>
        </p:spPr>
        <p:txBody>
          <a:bodyPr wrap="square">
            <a:spAutoFit/>
          </a:bodyPr>
          <a:lstStyle/>
          <a:p>
            <a:r>
              <a:rPr lang="en-US"/>
              <a:t>Gərginlik (</a:t>
            </a:r>
            <a:r>
              <a:rPr lang="en-US" b="1">
                <a:solidFill>
                  <a:srgbClr val="FF0000"/>
                </a:solidFill>
              </a:rPr>
              <a:t>Voltage</a:t>
            </a:r>
            <a:r>
              <a:rPr lang="en-US"/>
              <a:t>)</a:t>
            </a:r>
          </a:p>
          <a:p>
            <a:pPr marL="742950" lvl="1" indent="-285750">
              <a:buFont typeface="Arial" panose="020B0604020202020204" pitchFamily="34" charset="0"/>
              <a:buChar char="•"/>
            </a:pPr>
            <a:r>
              <a:rPr lang="en-US"/>
              <a:t>Elektrik enerjisinin “itələmə gücü”dür.</a:t>
            </a:r>
          </a:p>
          <a:p>
            <a:pPr marL="742950" lvl="1" indent="-285750">
              <a:buFont typeface="Arial" panose="020B0604020202020204" pitchFamily="34" charset="0"/>
              <a:buChar char="•"/>
            </a:pPr>
            <a:r>
              <a:rPr lang="en-US"/>
              <a:t>Cərəyanı hərəkətə gətirən səbəbdir.</a:t>
            </a:r>
          </a:p>
          <a:p>
            <a:pPr marL="742950" lvl="1" indent="-285750">
              <a:buFont typeface="Arial" panose="020B0604020202020204" pitchFamily="34" charset="0"/>
              <a:buChar char="•"/>
            </a:pPr>
            <a:r>
              <a:rPr lang="en-US"/>
              <a:t>Ölçü vahidi: Volt (V)</a:t>
            </a:r>
          </a:p>
          <a:p>
            <a:endParaRPr lang="en-US"/>
          </a:p>
          <a:p>
            <a:r>
              <a:rPr lang="en-US"/>
              <a:t>Cərəyan (</a:t>
            </a:r>
            <a:r>
              <a:rPr lang="az-Latn-AZ" b="1">
                <a:solidFill>
                  <a:srgbClr val="FF0000"/>
                </a:solidFill>
              </a:rPr>
              <a:t>Amper</a:t>
            </a:r>
            <a:r>
              <a:rPr lang="en-US"/>
              <a:t>)</a:t>
            </a:r>
          </a:p>
          <a:p>
            <a:pPr marL="742950" lvl="1" indent="-285750">
              <a:buFont typeface="Arial" panose="020B0604020202020204" pitchFamily="34" charset="0"/>
              <a:buChar char="•"/>
            </a:pPr>
            <a:r>
              <a:rPr lang="en-US"/>
              <a:t>Elektronların axınıdır.</a:t>
            </a:r>
          </a:p>
          <a:p>
            <a:pPr marL="742950" lvl="1" indent="-285750">
              <a:buFont typeface="Arial" panose="020B0604020202020204" pitchFamily="34" charset="0"/>
              <a:buChar char="•"/>
            </a:pPr>
            <a:r>
              <a:rPr lang="en-US"/>
              <a:t>Gərginlik varsa və yol açıqdırsa, cərəyan axır.</a:t>
            </a:r>
          </a:p>
          <a:p>
            <a:pPr marL="742950" lvl="1" indent="-285750">
              <a:buFont typeface="Arial" panose="020B0604020202020204" pitchFamily="34" charset="0"/>
              <a:buChar char="•"/>
            </a:pPr>
            <a:r>
              <a:rPr lang="en-US"/>
              <a:t>Ölçü vahidi: Amper (A)</a:t>
            </a:r>
          </a:p>
          <a:p>
            <a:endParaRPr lang="az-Latn-AZ"/>
          </a:p>
          <a:p>
            <a:r>
              <a:rPr lang="en-US"/>
              <a:t>Watt (</a:t>
            </a:r>
            <a:r>
              <a:rPr lang="en-US" b="1">
                <a:solidFill>
                  <a:srgbClr val="FF0000"/>
                </a:solidFill>
              </a:rPr>
              <a:t>W</a:t>
            </a:r>
            <a:r>
              <a:rPr lang="en-US"/>
              <a:t>) – Güc</a:t>
            </a:r>
          </a:p>
          <a:p>
            <a:pPr marL="742950" lvl="1" indent="-285750">
              <a:buFont typeface="Arial" panose="020B0604020202020204" pitchFamily="34" charset="0"/>
              <a:buChar char="•"/>
            </a:pPr>
            <a:r>
              <a:rPr lang="en-US"/>
              <a:t>Watt elektrik enerjisinin iş görmə sürətidir.</a:t>
            </a:r>
          </a:p>
          <a:p>
            <a:pPr marL="742950" lvl="1" indent="-285750">
              <a:buFont typeface="Arial" panose="020B0604020202020204" pitchFamily="34" charset="0"/>
              <a:buChar char="•"/>
            </a:pPr>
            <a:r>
              <a:rPr lang="en-US"/>
              <a:t>Ölçü vahidi: Watt (W)</a:t>
            </a:r>
          </a:p>
          <a:p>
            <a:pPr marL="742950" lvl="1" indent="-285750">
              <a:buFont typeface="Arial" panose="020B0604020202020204" pitchFamily="34" charset="0"/>
              <a:buChar char="•"/>
            </a:pPr>
            <a:r>
              <a:rPr lang="en-US"/>
              <a:t>Gərginlik və cərəyanın hasilidir</a:t>
            </a:r>
            <a:endParaRPr lang="az-Latn-AZ"/>
          </a:p>
          <a:p>
            <a:endParaRPr lang="az-Latn-AZ"/>
          </a:p>
          <a:p>
            <a:r>
              <a:rPr lang="en-US"/>
              <a:t>İmpuls (</a:t>
            </a:r>
            <a:r>
              <a:rPr lang="en-US" b="1">
                <a:solidFill>
                  <a:srgbClr val="FF0000"/>
                </a:solidFill>
              </a:rPr>
              <a:t>Impulse / Pulse</a:t>
            </a:r>
            <a:r>
              <a:rPr lang="en-US"/>
              <a:t>)</a:t>
            </a:r>
          </a:p>
          <a:p>
            <a:pPr marL="742950" lvl="1" indent="-285750">
              <a:buFont typeface="Arial" panose="020B0604020202020204" pitchFamily="34" charset="0"/>
              <a:buChar char="•"/>
            </a:pPr>
            <a:r>
              <a:rPr lang="en-US"/>
              <a:t>Gərginliyin və ya cərəyanın qısa müddətlik dəyişməsidir.</a:t>
            </a:r>
          </a:p>
          <a:p>
            <a:pPr marL="742950" lvl="1" indent="-285750">
              <a:buFont typeface="Arial" panose="020B0604020202020204" pitchFamily="34" charset="0"/>
              <a:buChar char="•"/>
            </a:pPr>
            <a:r>
              <a:rPr lang="en-US"/>
              <a:t>Davamlı enerji deyil, siqnal formasıdır.</a:t>
            </a:r>
          </a:p>
          <a:p>
            <a:pPr marL="742950" lvl="1" indent="-285750">
              <a:buFont typeface="Arial" panose="020B0604020202020204" pitchFamily="34" charset="0"/>
              <a:buChar char="•"/>
            </a:pPr>
            <a:r>
              <a:rPr lang="en-US"/>
              <a:t>Ölçüsü vaxtla bağlıdır (ms, µs).</a:t>
            </a:r>
            <a:endParaRPr lang="az-Latn-AZ"/>
          </a:p>
          <a:p>
            <a:endParaRPr lang="az-Latn-AZ"/>
          </a:p>
          <a:p>
            <a:r>
              <a:rPr lang="en-US" b="1"/>
              <a:t>Watt = Volt × Amper</a:t>
            </a:r>
            <a:r>
              <a:rPr lang="az-Latn-AZ"/>
              <a:t>. Misal: </a:t>
            </a:r>
          </a:p>
          <a:p>
            <a:pPr marL="742950" lvl="1" indent="-285750">
              <a:buFont typeface="Arial" panose="020B0604020202020204" pitchFamily="34" charset="0"/>
              <a:buChar char="•"/>
            </a:pPr>
            <a:r>
              <a:rPr lang="en-US"/>
              <a:t>5V × 2A = 10 Watt</a:t>
            </a:r>
          </a:p>
          <a:p>
            <a:pPr marL="742950" lvl="1" indent="-285750">
              <a:buFont typeface="Arial" panose="020B0604020202020204" pitchFamily="34" charset="0"/>
              <a:buChar char="•"/>
            </a:pPr>
            <a:r>
              <a:rPr lang="en-US"/>
              <a:t>220V × 0.5A = 110 Watt</a:t>
            </a:r>
            <a:endParaRPr lang="az-Latn-AZ"/>
          </a:p>
          <a:p>
            <a:endParaRPr lang="ru-RU"/>
          </a:p>
        </p:txBody>
      </p:sp>
    </p:spTree>
    <p:extLst>
      <p:ext uri="{BB962C8B-B14F-4D97-AF65-F5344CB8AC3E}">
        <p14:creationId xmlns:p14="http://schemas.microsoft.com/office/powerpoint/2010/main" val="134064280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4524315"/>
          </a:xfrm>
          <a:prstGeom prst="rect">
            <a:avLst/>
          </a:prstGeom>
          <a:noFill/>
        </p:spPr>
        <p:txBody>
          <a:bodyPr wrap="square">
            <a:spAutoFit/>
          </a:bodyPr>
          <a:lstStyle/>
          <a:p>
            <a:r>
              <a:rPr lang="en-US" sz="2400"/>
              <a:t>Vacib qeyd (Arduino üçün)</a:t>
            </a:r>
          </a:p>
          <a:p>
            <a:pPr marL="800100" lvl="1" indent="-342900">
              <a:buFont typeface="Arial" panose="020B0604020202020204" pitchFamily="34" charset="0"/>
              <a:buChar char="•"/>
            </a:pPr>
            <a:r>
              <a:rPr lang="en-US" sz="2400"/>
              <a:t>Yüksək Volt → təhlükə </a:t>
            </a:r>
            <a:r>
              <a:rPr lang="az-Latn-AZ" sz="2400"/>
              <a:t>deməkdir</a:t>
            </a:r>
            <a:endParaRPr lang="en-US" sz="2400"/>
          </a:p>
          <a:p>
            <a:pPr marL="800100" lvl="1" indent="-342900">
              <a:buFont typeface="Arial" panose="020B0604020202020204" pitchFamily="34" charset="0"/>
              <a:buChar char="•"/>
            </a:pPr>
            <a:r>
              <a:rPr lang="en-US" sz="2400"/>
              <a:t>Yüksək Amper → qızma</a:t>
            </a:r>
            <a:r>
              <a:rPr lang="az-Latn-AZ" sz="2400"/>
              <a:t> deməkdir</a:t>
            </a:r>
            <a:endParaRPr lang="en-US" sz="2400"/>
          </a:p>
          <a:p>
            <a:pPr marL="800100" lvl="1" indent="-342900">
              <a:buFont typeface="Arial" panose="020B0604020202020204" pitchFamily="34" charset="0"/>
              <a:buChar char="•"/>
            </a:pPr>
            <a:r>
              <a:rPr lang="en-US" sz="2400"/>
              <a:t>Yüksək Watt → yanma riski</a:t>
            </a:r>
            <a:r>
              <a:rPr lang="az-Latn-AZ" sz="2400"/>
              <a:t> deməkdir</a:t>
            </a:r>
            <a:endParaRPr lang="en-US" sz="2400"/>
          </a:p>
          <a:p>
            <a:endParaRPr lang="en-US" sz="2400"/>
          </a:p>
          <a:p>
            <a:r>
              <a:rPr lang="en-US" sz="2400"/>
              <a:t>Ona görə:</a:t>
            </a:r>
          </a:p>
          <a:p>
            <a:pPr marL="800100" lvl="1" indent="-342900">
              <a:buFont typeface="Arial" panose="020B0604020202020204" pitchFamily="34" charset="0"/>
              <a:buChar char="•"/>
            </a:pPr>
            <a:r>
              <a:rPr lang="en-US" sz="2400"/>
              <a:t>LED </a:t>
            </a:r>
            <a:r>
              <a:rPr lang="az-Latn-AZ" sz="2400"/>
              <a:t>üçün</a:t>
            </a:r>
            <a:r>
              <a:rPr lang="en-US" sz="2400"/>
              <a:t> rezistor</a:t>
            </a:r>
            <a:r>
              <a:rPr lang="az-Latn-AZ" sz="2400"/>
              <a:t> lazımdır</a:t>
            </a:r>
            <a:endParaRPr lang="en-US" sz="2400"/>
          </a:p>
          <a:p>
            <a:pPr marL="800100" lvl="1" indent="-342900">
              <a:buFont typeface="Arial" panose="020B0604020202020204" pitchFamily="34" charset="0"/>
              <a:buChar char="•"/>
            </a:pPr>
            <a:r>
              <a:rPr lang="en-US" sz="2400"/>
              <a:t>Rele </a:t>
            </a:r>
            <a:r>
              <a:rPr lang="az-Latn-AZ" sz="2400"/>
              <a:t>üçün</a:t>
            </a:r>
            <a:r>
              <a:rPr lang="en-US" sz="2400"/>
              <a:t> tranzistor + diode</a:t>
            </a:r>
            <a:r>
              <a:rPr lang="az-Latn-AZ" sz="2400"/>
              <a:t> lazımdır</a:t>
            </a:r>
            <a:endParaRPr lang="en-US" sz="2400"/>
          </a:p>
          <a:p>
            <a:pPr marL="800100" lvl="1" indent="-342900">
              <a:buFont typeface="Arial" panose="020B0604020202020204" pitchFamily="34" charset="0"/>
              <a:buChar char="•"/>
            </a:pPr>
            <a:r>
              <a:rPr lang="en-US" sz="2400"/>
              <a:t>Sensor </a:t>
            </a:r>
            <a:r>
              <a:rPr lang="az-Latn-AZ" sz="2400"/>
              <a:t>üçün</a:t>
            </a:r>
            <a:r>
              <a:rPr lang="en-US" sz="2400"/>
              <a:t> sabit voltaj</a:t>
            </a:r>
            <a:r>
              <a:rPr lang="az-Latn-AZ" sz="2400"/>
              <a:t> lazımdır</a:t>
            </a:r>
          </a:p>
          <a:p>
            <a:pPr marL="800100" lvl="1" indent="-342900">
              <a:buFont typeface="Arial" panose="020B0604020202020204" pitchFamily="34" charset="0"/>
              <a:buChar char="•"/>
            </a:pPr>
            <a:r>
              <a:rPr lang="az-Latn-AZ" sz="2400"/>
              <a:t>və.s</a:t>
            </a:r>
          </a:p>
          <a:p>
            <a:endParaRPr lang="az-Latn-AZ" sz="2400"/>
          </a:p>
          <a:p>
            <a:endParaRPr lang="ru-RU" sz="2400"/>
          </a:p>
        </p:txBody>
      </p:sp>
    </p:spTree>
    <p:extLst>
      <p:ext uri="{BB962C8B-B14F-4D97-AF65-F5344CB8AC3E}">
        <p14:creationId xmlns:p14="http://schemas.microsoft.com/office/powerpoint/2010/main" val="336601168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6663363"/>
          </a:xfrm>
          <a:prstGeom prst="rect">
            <a:avLst/>
          </a:prstGeom>
          <a:noFill/>
        </p:spPr>
        <p:txBody>
          <a:bodyPr wrap="square">
            <a:spAutoFit/>
          </a:bodyPr>
          <a:lstStyle/>
          <a:p>
            <a:r>
              <a:rPr lang="en-US" sz="1400"/>
              <a:t>Arduino DC motor dedikdə, Arduino ilə birbaşa idarə olunan fırlanan DC </a:t>
            </a:r>
            <a:br>
              <a:rPr lang="az-Latn-AZ" sz="1400"/>
            </a:br>
            <a:r>
              <a:rPr lang="en-US" sz="1400"/>
              <a:t>mühərrik nəzərdə tutulur.</a:t>
            </a:r>
            <a:endParaRPr lang="az-Latn-AZ" sz="1400"/>
          </a:p>
          <a:p>
            <a:endParaRPr lang="az-Latn-AZ" sz="1400"/>
          </a:p>
          <a:p>
            <a:r>
              <a:rPr lang="en-US" sz="1400"/>
              <a:t>DC motor sabit cərəyanla (Direct Current) işləyən mühərrikdir.</a:t>
            </a:r>
          </a:p>
          <a:p>
            <a:pPr marL="742950" lvl="1" indent="-285750">
              <a:lnSpc>
                <a:spcPct val="150000"/>
              </a:lnSpc>
              <a:buFont typeface="Arial" panose="020B0604020202020204" pitchFamily="34" charset="0"/>
              <a:buChar char="•"/>
            </a:pPr>
            <a:r>
              <a:rPr lang="en-US" sz="1400"/>
              <a:t>Gərginlik verilir → motor fırlanır</a:t>
            </a:r>
          </a:p>
          <a:p>
            <a:pPr marL="742950" lvl="1" indent="-285750">
              <a:lnSpc>
                <a:spcPct val="150000"/>
              </a:lnSpc>
              <a:buFont typeface="Arial" panose="020B0604020202020204" pitchFamily="34" charset="0"/>
              <a:buChar char="•"/>
            </a:pPr>
            <a:r>
              <a:rPr lang="en-US" sz="1400"/>
              <a:t>Gərginlik kəsilir → motor dayanır</a:t>
            </a:r>
          </a:p>
          <a:p>
            <a:pPr marL="742950" lvl="1" indent="-285750">
              <a:lnSpc>
                <a:spcPct val="150000"/>
              </a:lnSpc>
              <a:buFont typeface="Arial" panose="020B0604020202020204" pitchFamily="34" charset="0"/>
              <a:buChar char="•"/>
            </a:pPr>
            <a:r>
              <a:rPr lang="en-US" sz="1400"/>
              <a:t>Gərginlik artdıqca → sürət artır</a:t>
            </a:r>
            <a:endParaRPr lang="az-Latn-AZ" sz="1400"/>
          </a:p>
          <a:p>
            <a:endParaRPr lang="az-Latn-AZ" sz="1400"/>
          </a:p>
          <a:p>
            <a:r>
              <a:rPr lang="az-Latn-AZ" sz="1400"/>
              <a:t>M</a:t>
            </a:r>
            <a:r>
              <a:rPr lang="en-US" sz="1400"/>
              <a:t>otor birbaşa Arduinoya qoş</a:t>
            </a:r>
            <a:r>
              <a:rPr lang="az-Latn-AZ" sz="1400"/>
              <a:t>ula</a:t>
            </a:r>
            <a:r>
              <a:rPr lang="en-US" sz="1400"/>
              <a:t> bilməz çünki motor çox cərəyan çəkir.</a:t>
            </a:r>
            <a:endParaRPr lang="az-Latn-AZ" sz="1400"/>
          </a:p>
          <a:p>
            <a:endParaRPr lang="az-Latn-AZ" sz="1400"/>
          </a:p>
          <a:p>
            <a:r>
              <a:rPr lang="en-US" sz="1400" b="1"/>
              <a:t>Ona görə </a:t>
            </a:r>
            <a:r>
              <a:rPr lang="az-Latn-AZ" sz="1400" b="1"/>
              <a:t>də </a:t>
            </a:r>
            <a:r>
              <a:rPr lang="en-US" sz="1400" b="1"/>
              <a:t>arada</a:t>
            </a:r>
            <a:r>
              <a:rPr lang="az-Latn-AZ" sz="1400" b="1"/>
              <a:t> </a:t>
            </a:r>
            <a:r>
              <a:rPr lang="en-US" sz="1400" b="1"/>
              <a:t>istifadə olunur</a:t>
            </a:r>
            <a:r>
              <a:rPr lang="en-US" sz="1400"/>
              <a:t>:</a:t>
            </a:r>
          </a:p>
          <a:p>
            <a:pPr marL="742950" lvl="1" indent="-285750">
              <a:buFont typeface="Arial" panose="020B0604020202020204" pitchFamily="34" charset="0"/>
              <a:buChar char="•"/>
            </a:pPr>
            <a:r>
              <a:rPr lang="en-US" sz="1400"/>
              <a:t>tranzistor</a:t>
            </a:r>
          </a:p>
          <a:p>
            <a:pPr marL="742950" lvl="1" indent="-285750">
              <a:buFont typeface="Arial" panose="020B0604020202020204" pitchFamily="34" charset="0"/>
              <a:buChar char="•"/>
            </a:pPr>
            <a:r>
              <a:rPr lang="en-US" sz="1400"/>
              <a:t>motor driver</a:t>
            </a:r>
          </a:p>
          <a:p>
            <a:pPr marL="742950" lvl="1" indent="-285750">
              <a:buFont typeface="Arial" panose="020B0604020202020204" pitchFamily="34" charset="0"/>
              <a:buChar char="•"/>
            </a:pPr>
            <a:r>
              <a:rPr lang="en-US" sz="1400"/>
              <a:t>və ya rele</a:t>
            </a:r>
          </a:p>
          <a:p>
            <a:endParaRPr lang="az-Latn-AZ" sz="1400"/>
          </a:p>
          <a:p>
            <a:endParaRPr lang="az-Latn-AZ" sz="1400"/>
          </a:p>
          <a:p>
            <a:r>
              <a:rPr lang="en-US" sz="1400"/>
              <a:t>Niyə birbaşa qoşulmur?</a:t>
            </a:r>
          </a:p>
          <a:p>
            <a:pPr marL="742950" lvl="1" indent="-285750">
              <a:buFont typeface="Arial" panose="020B0604020202020204" pitchFamily="34" charset="0"/>
              <a:buChar char="•"/>
            </a:pPr>
            <a:r>
              <a:rPr lang="en-US" sz="1400"/>
              <a:t>Arduino pinləri max 40 mA verə bilir</a:t>
            </a:r>
          </a:p>
          <a:p>
            <a:pPr marL="742950" lvl="1" indent="-285750">
              <a:buFont typeface="Arial" panose="020B0604020202020204" pitchFamily="34" charset="0"/>
              <a:buChar char="•"/>
            </a:pPr>
            <a:r>
              <a:rPr lang="en-US" sz="1400"/>
              <a:t>DC motor isə 100–1000 mA çəkə bilər</a:t>
            </a:r>
          </a:p>
          <a:p>
            <a:pPr marL="742950" lvl="1" indent="-285750">
              <a:buFont typeface="Arial" panose="020B0604020202020204" pitchFamily="34" charset="0"/>
              <a:buChar char="•"/>
            </a:pPr>
            <a:r>
              <a:rPr lang="en-US" sz="1400"/>
              <a:t>Bu, Arduino-nu yandıra bilər</a:t>
            </a:r>
            <a:endParaRPr lang="az-Latn-AZ" sz="1400"/>
          </a:p>
          <a:p>
            <a:endParaRPr lang="az-Latn-AZ" sz="1400"/>
          </a:p>
          <a:p>
            <a:endParaRPr lang="az-Latn-AZ" sz="1400"/>
          </a:p>
          <a:p>
            <a:r>
              <a:rPr lang="en-US" sz="1400"/>
              <a:t>Arduino vasitəsilə:</a:t>
            </a:r>
          </a:p>
          <a:p>
            <a:pPr marL="742950" lvl="1" indent="-285750">
              <a:buFont typeface="Arial" panose="020B0604020202020204" pitchFamily="34" charset="0"/>
              <a:buChar char="•"/>
            </a:pPr>
            <a:r>
              <a:rPr lang="en-US" sz="1400"/>
              <a:t>motoru açıb-söndürmək</a:t>
            </a:r>
            <a:r>
              <a:rPr lang="az-Latn-AZ" sz="1400"/>
              <a:t> olur</a:t>
            </a:r>
            <a:endParaRPr lang="en-US" sz="1400"/>
          </a:p>
          <a:p>
            <a:pPr marL="742950" lvl="1" indent="-285750">
              <a:buFont typeface="Arial" panose="020B0604020202020204" pitchFamily="34" charset="0"/>
              <a:buChar char="•"/>
            </a:pPr>
            <a:r>
              <a:rPr lang="en-US" sz="1400"/>
              <a:t>sürətini dəyişmək (PWM ilə)</a:t>
            </a:r>
            <a:r>
              <a:rPr lang="az-Latn-AZ" sz="1400"/>
              <a:t> olur</a:t>
            </a:r>
            <a:endParaRPr lang="en-US" sz="1400"/>
          </a:p>
          <a:p>
            <a:pPr marL="742950" lvl="1" indent="-285750">
              <a:buFont typeface="Arial" panose="020B0604020202020204" pitchFamily="34" charset="0"/>
              <a:buChar char="•"/>
            </a:pPr>
            <a:r>
              <a:rPr lang="en-US" sz="1400"/>
              <a:t>istiqamətini dəyişmək (H-bridge ilə)</a:t>
            </a:r>
            <a:r>
              <a:rPr lang="az-Latn-AZ" sz="1400"/>
              <a:t> olur.</a:t>
            </a:r>
          </a:p>
          <a:p>
            <a:endParaRPr lang="az-Latn-AZ" sz="1400"/>
          </a:p>
          <a:p>
            <a:r>
              <a:rPr lang="en-US" sz="1400"/>
              <a:t>PWM → motor nə qədər sürətli fırlansın</a:t>
            </a:r>
          </a:p>
          <a:p>
            <a:r>
              <a:rPr lang="en-US" sz="1400"/>
              <a:t>H-bridge → motor hansı tərəfə fırlansın</a:t>
            </a:r>
            <a:endParaRPr lang="ru-RU" sz="1400"/>
          </a:p>
        </p:txBody>
      </p:sp>
      <p:pic>
        <p:nvPicPr>
          <p:cNvPr id="3" name="Picture 2">
            <a:extLst>
              <a:ext uri="{FF2B5EF4-FFF2-40B4-BE49-F238E27FC236}">
                <a16:creationId xmlns:a16="http://schemas.microsoft.com/office/drawing/2014/main" id="{DE40D46A-81AA-C21A-8A74-FD44EF7068D6}"/>
              </a:ext>
            </a:extLst>
          </p:cNvPr>
          <p:cNvPicPr>
            <a:picLocks noChangeAspect="1"/>
          </p:cNvPicPr>
          <p:nvPr/>
        </p:nvPicPr>
        <p:blipFill>
          <a:blip r:embed="rId2"/>
          <a:stretch>
            <a:fillRect/>
          </a:stretch>
        </p:blipFill>
        <p:spPr>
          <a:xfrm>
            <a:off x="6568890" y="0"/>
            <a:ext cx="5621488" cy="2752928"/>
          </a:xfrm>
          <a:prstGeom prst="rect">
            <a:avLst/>
          </a:prstGeom>
        </p:spPr>
      </p:pic>
      <p:pic>
        <p:nvPicPr>
          <p:cNvPr id="6" name="Picture 5">
            <a:extLst>
              <a:ext uri="{FF2B5EF4-FFF2-40B4-BE49-F238E27FC236}">
                <a16:creationId xmlns:a16="http://schemas.microsoft.com/office/drawing/2014/main" id="{01552213-0897-CA75-F4DE-3029F763E889}"/>
              </a:ext>
            </a:extLst>
          </p:cNvPr>
          <p:cNvPicPr>
            <a:picLocks noChangeAspect="1"/>
          </p:cNvPicPr>
          <p:nvPr/>
        </p:nvPicPr>
        <p:blipFill>
          <a:blip r:embed="rId3"/>
          <a:stretch>
            <a:fillRect/>
          </a:stretch>
        </p:blipFill>
        <p:spPr>
          <a:xfrm>
            <a:off x="6458780" y="3803515"/>
            <a:ext cx="5733220" cy="3054485"/>
          </a:xfrm>
          <a:prstGeom prst="rect">
            <a:avLst/>
          </a:prstGeom>
        </p:spPr>
      </p:pic>
    </p:spTree>
    <p:extLst>
      <p:ext uri="{BB962C8B-B14F-4D97-AF65-F5344CB8AC3E}">
        <p14:creationId xmlns:p14="http://schemas.microsoft.com/office/powerpoint/2010/main" val="196628414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6740307"/>
          </a:xfrm>
          <a:prstGeom prst="rect">
            <a:avLst/>
          </a:prstGeom>
          <a:noFill/>
        </p:spPr>
        <p:txBody>
          <a:bodyPr wrap="square">
            <a:spAutoFit/>
          </a:bodyPr>
          <a:lstStyle/>
          <a:p>
            <a:r>
              <a:rPr lang="en-US" sz="1200" b="1">
                <a:solidFill>
                  <a:srgbClr val="FF0000"/>
                </a:solidFill>
              </a:rPr>
              <a:t>H-bridge</a:t>
            </a:r>
            <a:r>
              <a:rPr lang="en-US" sz="1200"/>
              <a:t> ilə istiqaməti dəyişmək dedikdə, motorun + və − uclarını yerini dəyişmək nəzərdə tutulur.</a:t>
            </a:r>
            <a:endParaRPr lang="az-Latn-AZ" sz="1200"/>
          </a:p>
          <a:p>
            <a:pPr marL="742950" lvl="1" indent="-285750">
              <a:buFont typeface="Arial" panose="020B0604020202020204" pitchFamily="34" charset="0"/>
              <a:buChar char="•"/>
            </a:pPr>
            <a:r>
              <a:rPr lang="en-US" sz="1200"/>
              <a:t>Bir cür qoşulanda → sağa fırlanır</a:t>
            </a:r>
          </a:p>
          <a:p>
            <a:pPr marL="742950" lvl="1" indent="-285750">
              <a:buFont typeface="Arial" panose="020B0604020202020204" pitchFamily="34" charset="0"/>
              <a:buChar char="•"/>
            </a:pPr>
            <a:r>
              <a:rPr lang="en-US" sz="1200"/>
              <a:t>Tərsinə qoşulanda → sola fırlanır</a:t>
            </a:r>
          </a:p>
          <a:p>
            <a:pPr marL="742950" lvl="1" indent="-285750">
              <a:buFont typeface="Arial" panose="020B0604020202020204" pitchFamily="34" charset="0"/>
              <a:buChar char="•"/>
            </a:pPr>
            <a:r>
              <a:rPr lang="en-US" sz="1200"/>
              <a:t>H-bridge bunu elektron şəkildə edir, əl ilə yox.</a:t>
            </a:r>
            <a:endParaRPr lang="az-Latn-AZ" sz="1200"/>
          </a:p>
          <a:p>
            <a:endParaRPr lang="az-Latn-AZ" sz="1200"/>
          </a:p>
          <a:p>
            <a:endParaRPr lang="az-Latn-AZ" sz="1200"/>
          </a:p>
          <a:p>
            <a:r>
              <a:rPr lang="en-US" sz="1200" b="1">
                <a:solidFill>
                  <a:srgbClr val="FF0000"/>
                </a:solidFill>
              </a:rPr>
              <a:t>RPM</a:t>
            </a:r>
            <a:r>
              <a:rPr lang="en-US" sz="1200"/>
              <a:t> (Revolutions Per Minute) mühərriklərin və fırlanan hissələrin sürətini ölçmək üçün istifadə olunan vahiddir.</a:t>
            </a:r>
            <a:endParaRPr lang="az-Latn-AZ" sz="1200"/>
          </a:p>
          <a:p>
            <a:endParaRPr lang="az-Latn-AZ" sz="1200"/>
          </a:p>
          <a:p>
            <a:r>
              <a:rPr lang="en-US" sz="1200"/>
              <a:t>Sadə misal</a:t>
            </a:r>
            <a:r>
              <a:rPr lang="az-Latn-AZ" sz="1200"/>
              <a:t>:</a:t>
            </a:r>
            <a:endParaRPr lang="en-US" sz="1200"/>
          </a:p>
          <a:p>
            <a:pPr marL="742950" lvl="1" indent="-285750">
              <a:buFont typeface="Arial" panose="020B0604020202020204" pitchFamily="34" charset="0"/>
              <a:buChar char="•"/>
            </a:pPr>
            <a:r>
              <a:rPr lang="en-US" sz="1200"/>
              <a:t>60 RPM → 1 saniyədə 1 dəfə fırlanır</a:t>
            </a:r>
          </a:p>
          <a:p>
            <a:pPr marL="742950" lvl="1" indent="-285750">
              <a:buFont typeface="Arial" panose="020B0604020202020204" pitchFamily="34" charset="0"/>
              <a:buChar char="•"/>
            </a:pPr>
            <a:r>
              <a:rPr lang="en-US" sz="1200"/>
              <a:t>120 RPM → 1 saniyədə 2 dəfə fırlanır</a:t>
            </a:r>
          </a:p>
          <a:p>
            <a:pPr marL="742950" lvl="1" indent="-285750">
              <a:buFont typeface="Arial" panose="020B0604020202020204" pitchFamily="34" charset="0"/>
              <a:buChar char="•"/>
            </a:pPr>
            <a:r>
              <a:rPr lang="en-US" sz="1200"/>
              <a:t>3000 RPM → çox sürətli fırlanma</a:t>
            </a:r>
            <a:endParaRPr lang="az-Latn-AZ" sz="1200"/>
          </a:p>
          <a:p>
            <a:pPr marL="742950" lvl="1" indent="-285750">
              <a:lnSpc>
                <a:spcPct val="150000"/>
              </a:lnSpc>
              <a:buFont typeface="Arial" panose="020B0604020202020204" pitchFamily="34" charset="0"/>
              <a:buChar char="•"/>
            </a:pPr>
            <a:endParaRPr lang="az-Latn-AZ" sz="1200"/>
          </a:p>
          <a:p>
            <a:r>
              <a:rPr lang="en-US" sz="1200"/>
              <a:t>Arduino ilə:</a:t>
            </a:r>
          </a:p>
          <a:p>
            <a:pPr marL="742950" lvl="1" indent="-285750">
              <a:buFont typeface="Arial" panose="020B0604020202020204" pitchFamily="34" charset="0"/>
              <a:buChar char="•"/>
            </a:pPr>
            <a:r>
              <a:rPr lang="en-US" sz="1200"/>
              <a:t>PWM artırılır → RPM artır</a:t>
            </a:r>
          </a:p>
          <a:p>
            <a:pPr marL="742950" lvl="1" indent="-285750">
              <a:buFont typeface="Arial" panose="020B0604020202020204" pitchFamily="34" charset="0"/>
              <a:buChar char="•"/>
            </a:pPr>
            <a:r>
              <a:rPr lang="en-US" sz="1200"/>
              <a:t>PWM azaldılır → RPM azalır</a:t>
            </a:r>
            <a:endParaRPr lang="az-Latn-AZ" sz="1200"/>
          </a:p>
          <a:p>
            <a:endParaRPr lang="az-Latn-AZ" sz="1200"/>
          </a:p>
          <a:p>
            <a:endParaRPr lang="en-US" sz="1200"/>
          </a:p>
          <a:p>
            <a:endParaRPr lang="en-US" sz="1200"/>
          </a:p>
          <a:p>
            <a:r>
              <a:rPr lang="en-US" sz="1200"/>
              <a:t>DC motorun üzərində adətən yazılır: 6V – 300 RPM</a:t>
            </a:r>
            <a:r>
              <a:rPr lang="az-Latn-AZ" sz="1200"/>
              <a:t>.</a:t>
            </a:r>
            <a:endParaRPr lang="en-US" sz="1200"/>
          </a:p>
          <a:p>
            <a:pPr marL="742950" lvl="1" indent="-285750">
              <a:lnSpc>
                <a:spcPct val="150000"/>
              </a:lnSpc>
              <a:buFont typeface="Arial" panose="020B0604020202020204" pitchFamily="34" charset="0"/>
              <a:buChar char="•"/>
            </a:pPr>
            <a:r>
              <a:rPr lang="en-US" sz="1200"/>
              <a:t>Bu o deməkdir ki, 6 volt veriləndə motor 1 dəqiqədə 300 dəfə fırlanır</a:t>
            </a:r>
            <a:r>
              <a:rPr lang="az-Latn-AZ" sz="1200"/>
              <a:t>.</a:t>
            </a:r>
          </a:p>
          <a:p>
            <a:endParaRPr lang="az-Latn-AZ" sz="1200"/>
          </a:p>
          <a:p>
            <a:endParaRPr lang="az-Latn-AZ" sz="1200"/>
          </a:p>
          <a:p>
            <a:endParaRPr lang="az-Latn-AZ" sz="1200"/>
          </a:p>
          <a:p>
            <a:r>
              <a:rPr lang="en-US" sz="1200" b="1">
                <a:solidFill>
                  <a:srgbClr val="0070C0"/>
                </a:solidFill>
              </a:rPr>
              <a:t>RPM nə ilə dəyişir?</a:t>
            </a:r>
          </a:p>
          <a:p>
            <a:endParaRPr lang="en-US" sz="1200"/>
          </a:p>
          <a:p>
            <a:r>
              <a:rPr lang="en-US" sz="1200" b="1"/>
              <a:t>Gərginlik</a:t>
            </a:r>
          </a:p>
          <a:p>
            <a:pPr marL="628650" lvl="1" indent="-171450">
              <a:buFont typeface="Arial" panose="020B0604020202020204" pitchFamily="34" charset="0"/>
              <a:buChar char="•"/>
            </a:pPr>
            <a:r>
              <a:rPr lang="en-US" sz="1200"/>
              <a:t>Volt artdıqca → RPM artır</a:t>
            </a:r>
          </a:p>
          <a:p>
            <a:endParaRPr lang="en-US" sz="1200"/>
          </a:p>
          <a:p>
            <a:r>
              <a:rPr lang="en-US" sz="1200" b="1"/>
              <a:t>PWM</a:t>
            </a:r>
          </a:p>
          <a:p>
            <a:pPr marL="628650" lvl="1" indent="-171450">
              <a:buFont typeface="Arial" panose="020B0604020202020204" pitchFamily="34" charset="0"/>
              <a:buChar char="•"/>
            </a:pPr>
            <a:r>
              <a:rPr lang="en-US" sz="1200"/>
              <a:t>PWM dəyəri böyük → RPM böyük</a:t>
            </a:r>
          </a:p>
          <a:p>
            <a:endParaRPr lang="en-US" sz="1200"/>
          </a:p>
          <a:p>
            <a:r>
              <a:rPr lang="en-US" sz="1200" b="1"/>
              <a:t>Yük</a:t>
            </a:r>
          </a:p>
          <a:p>
            <a:pPr marL="628650" lvl="1" indent="-171450">
              <a:buFont typeface="Arial" panose="020B0604020202020204" pitchFamily="34" charset="0"/>
              <a:buChar char="•"/>
            </a:pPr>
            <a:r>
              <a:rPr lang="en-US" sz="1200"/>
              <a:t>Motor yüklənərsə → RPM azalır</a:t>
            </a:r>
            <a:endParaRPr lang="az-Latn-AZ" sz="1200"/>
          </a:p>
          <a:p>
            <a:endParaRPr lang="ru-RU" sz="1200"/>
          </a:p>
        </p:txBody>
      </p:sp>
    </p:spTree>
    <p:extLst>
      <p:ext uri="{BB962C8B-B14F-4D97-AF65-F5344CB8AC3E}">
        <p14:creationId xmlns:p14="http://schemas.microsoft.com/office/powerpoint/2010/main" val="26721961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4401205"/>
          </a:xfrm>
          <a:prstGeom prst="rect">
            <a:avLst/>
          </a:prstGeom>
          <a:noFill/>
        </p:spPr>
        <p:txBody>
          <a:bodyPr wrap="square">
            <a:spAutoFit/>
          </a:bodyPr>
          <a:lstStyle/>
          <a:p>
            <a:r>
              <a:rPr lang="en-US" sz="1400"/>
              <a:t>Servo motor elə bir motordur ki, ona “neçə dərəcəyə fırlan” deyirsən, o da həmin dərəcəyə gedib orada dayanır.</a:t>
            </a:r>
            <a:endParaRPr lang="az-Latn-AZ" sz="1400"/>
          </a:p>
          <a:p>
            <a:endParaRPr lang="az-Latn-AZ" sz="1400"/>
          </a:p>
          <a:p>
            <a:r>
              <a:rPr lang="az-Latn-AZ" sz="1400"/>
              <a:t>Məsələn: 30°, 90°, 150°</a:t>
            </a:r>
          </a:p>
          <a:p>
            <a:pPr marL="742950" lvl="1" indent="-285750">
              <a:buFont typeface="Arial" panose="020B0604020202020204" pitchFamily="34" charset="0"/>
              <a:buChar char="•"/>
            </a:pPr>
            <a:r>
              <a:rPr lang="az-Latn-AZ" sz="1400"/>
              <a:t>Gedir və geri gəlmir</a:t>
            </a:r>
          </a:p>
          <a:p>
            <a:pPr marL="742950" lvl="1" indent="-285750">
              <a:buFont typeface="Arial" panose="020B0604020202020204" pitchFamily="34" charset="0"/>
              <a:buChar char="•"/>
            </a:pPr>
            <a:r>
              <a:rPr lang="az-Latn-AZ" sz="1400"/>
              <a:t>Harada durduğunu bilir və durduğu yeri yadda saxlayır</a:t>
            </a:r>
          </a:p>
          <a:p>
            <a:pPr marL="742950" lvl="1" indent="-285750">
              <a:buFont typeface="Arial" panose="020B0604020202020204" pitchFamily="34" charset="0"/>
              <a:buChar char="•"/>
            </a:pPr>
            <a:r>
              <a:rPr lang="az-Latn-AZ" sz="1400"/>
              <a:t>Adətən 0°–180° aralığında işləyir</a:t>
            </a:r>
          </a:p>
          <a:p>
            <a:endParaRPr lang="az-Latn-AZ" sz="1400"/>
          </a:p>
          <a:p>
            <a:r>
              <a:rPr lang="az-Latn-AZ" sz="1400"/>
              <a:t>DC motor isə belə deyil:</a:t>
            </a:r>
          </a:p>
          <a:p>
            <a:pPr marL="742950" lvl="1" indent="-285750">
              <a:buFont typeface="Arial" panose="020B0604020202020204" pitchFamily="34" charset="0"/>
              <a:buChar char="•"/>
            </a:pPr>
            <a:r>
              <a:rPr lang="az-Latn-AZ" sz="1400"/>
              <a:t>Sadəcə fırlanır</a:t>
            </a:r>
          </a:p>
          <a:p>
            <a:pPr marL="742950" lvl="1" indent="-285750">
              <a:buFont typeface="Arial" panose="020B0604020202020204" pitchFamily="34" charset="0"/>
              <a:buChar char="•"/>
            </a:pPr>
            <a:r>
              <a:rPr lang="az-Latn-AZ" sz="1400"/>
              <a:t>Dayanacağı bucaq bilinmir</a:t>
            </a:r>
          </a:p>
          <a:p>
            <a:endParaRPr lang="az-Latn-AZ" sz="1400"/>
          </a:p>
          <a:p>
            <a:r>
              <a:rPr lang="en-US" sz="1400" b="1"/>
              <a:t>Qısa tərif</a:t>
            </a:r>
            <a:r>
              <a:rPr lang="en-US" sz="1400"/>
              <a:t>: Servo motor bucağı dəqiq olan və istənilən bucaqda dayana bilən motordur.</a:t>
            </a:r>
            <a:endParaRPr lang="az-Latn-AZ" sz="1400"/>
          </a:p>
          <a:p>
            <a:endParaRPr lang="az-Latn-AZ" sz="1400"/>
          </a:p>
          <a:p>
            <a:r>
              <a:rPr lang="en-US" sz="1400" b="1">
                <a:solidFill>
                  <a:srgbClr val="0070C0"/>
                </a:solidFill>
              </a:rPr>
              <a:t>İçində var</a:t>
            </a:r>
            <a:r>
              <a:rPr lang="en-US" sz="1400"/>
              <a:t>:</a:t>
            </a:r>
          </a:p>
          <a:p>
            <a:pPr marL="742950" lvl="1" indent="-285750">
              <a:buFont typeface="Arial" panose="020B0604020202020204" pitchFamily="34" charset="0"/>
              <a:buChar char="•"/>
            </a:pPr>
            <a:r>
              <a:rPr lang="en-US" sz="1400"/>
              <a:t>DC motor</a:t>
            </a:r>
          </a:p>
          <a:p>
            <a:pPr marL="742950" lvl="1" indent="-285750">
              <a:buFont typeface="Arial" panose="020B0604020202020204" pitchFamily="34" charset="0"/>
              <a:buChar char="•"/>
            </a:pPr>
            <a:r>
              <a:rPr lang="en-US" sz="1400"/>
              <a:t>Dişli mexanizm</a:t>
            </a:r>
          </a:p>
          <a:p>
            <a:pPr marL="742950" lvl="1" indent="-285750">
              <a:buFont typeface="Arial" panose="020B0604020202020204" pitchFamily="34" charset="0"/>
              <a:buChar char="•"/>
            </a:pPr>
            <a:r>
              <a:rPr lang="en-US" sz="1400"/>
              <a:t>Mövqe sensoru ( potensiometr [potentiometer] )</a:t>
            </a:r>
          </a:p>
          <a:p>
            <a:pPr marL="742950" lvl="1" indent="-285750">
              <a:buFont typeface="Arial" panose="020B0604020202020204" pitchFamily="34" charset="0"/>
              <a:buChar char="•"/>
            </a:pPr>
            <a:r>
              <a:rPr lang="en-US" sz="1400"/>
              <a:t>İdarəetmə dövrəsi</a:t>
            </a:r>
            <a:endParaRPr lang="az-Latn-AZ" sz="1400"/>
          </a:p>
          <a:p>
            <a:endParaRPr lang="az-Latn-AZ" sz="1400"/>
          </a:p>
          <a:p>
            <a:endParaRPr lang="ru-RU" sz="1400"/>
          </a:p>
        </p:txBody>
      </p:sp>
      <p:pic>
        <p:nvPicPr>
          <p:cNvPr id="3" name="Picture 2">
            <a:extLst>
              <a:ext uri="{FF2B5EF4-FFF2-40B4-BE49-F238E27FC236}">
                <a16:creationId xmlns:a16="http://schemas.microsoft.com/office/drawing/2014/main" id="{654CF796-1875-E73A-153C-89A2FB7E55BF}"/>
              </a:ext>
            </a:extLst>
          </p:cNvPr>
          <p:cNvPicPr>
            <a:picLocks noChangeAspect="1"/>
          </p:cNvPicPr>
          <p:nvPr/>
        </p:nvPicPr>
        <p:blipFill>
          <a:blip r:embed="rId2"/>
          <a:stretch>
            <a:fillRect/>
          </a:stretch>
        </p:blipFill>
        <p:spPr>
          <a:xfrm>
            <a:off x="6146816" y="3258766"/>
            <a:ext cx="5971080" cy="3599234"/>
          </a:xfrm>
          <a:prstGeom prst="rect">
            <a:avLst/>
          </a:prstGeom>
        </p:spPr>
      </p:pic>
      <p:pic>
        <p:nvPicPr>
          <p:cNvPr id="6" name="Picture 5">
            <a:extLst>
              <a:ext uri="{FF2B5EF4-FFF2-40B4-BE49-F238E27FC236}">
                <a16:creationId xmlns:a16="http://schemas.microsoft.com/office/drawing/2014/main" id="{B84ADF6D-67D4-D19B-AA27-F3E2F5C358CD}"/>
              </a:ext>
            </a:extLst>
          </p:cNvPr>
          <p:cNvPicPr>
            <a:picLocks noChangeAspect="1"/>
          </p:cNvPicPr>
          <p:nvPr/>
        </p:nvPicPr>
        <p:blipFill>
          <a:blip r:embed="rId3"/>
          <a:stretch>
            <a:fillRect/>
          </a:stretch>
        </p:blipFill>
        <p:spPr>
          <a:xfrm>
            <a:off x="0" y="4329752"/>
            <a:ext cx="5279576" cy="2528248"/>
          </a:xfrm>
          <a:prstGeom prst="rect">
            <a:avLst/>
          </a:prstGeom>
        </p:spPr>
      </p:pic>
    </p:spTree>
    <p:extLst>
      <p:ext uri="{BB962C8B-B14F-4D97-AF65-F5344CB8AC3E}">
        <p14:creationId xmlns:p14="http://schemas.microsoft.com/office/powerpoint/2010/main" val="227802939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6555641"/>
          </a:xfrm>
          <a:prstGeom prst="rect">
            <a:avLst/>
          </a:prstGeom>
          <a:noFill/>
        </p:spPr>
        <p:txBody>
          <a:bodyPr wrap="square">
            <a:spAutoFit/>
          </a:bodyPr>
          <a:lstStyle/>
          <a:p>
            <a:r>
              <a:rPr lang="en-US" sz="1400"/>
              <a:t>Arduino ilə servo necə idarə olunur?</a:t>
            </a:r>
          </a:p>
          <a:p>
            <a:endParaRPr lang="en-US" sz="1400"/>
          </a:p>
          <a:p>
            <a:r>
              <a:rPr lang="en-US" sz="1400"/>
              <a:t>Servo:</a:t>
            </a:r>
          </a:p>
          <a:p>
            <a:pPr marL="742950" lvl="1" indent="-285750">
              <a:buFont typeface="Arial" panose="020B0604020202020204" pitchFamily="34" charset="0"/>
              <a:buChar char="•"/>
            </a:pPr>
            <a:r>
              <a:rPr lang="en-US" sz="1400"/>
              <a:t>PWM siqnalı ilə idarə olunur</a:t>
            </a:r>
          </a:p>
          <a:p>
            <a:pPr marL="742950" lvl="1" indent="-285750">
              <a:buFont typeface="Arial" panose="020B0604020202020204" pitchFamily="34" charset="0"/>
              <a:buChar char="•"/>
            </a:pPr>
            <a:r>
              <a:rPr lang="en-US" sz="1400"/>
              <a:t>Amma bu PWM sürət üçün yox, mövqe üçün istifadə olunur</a:t>
            </a:r>
          </a:p>
          <a:p>
            <a:pPr marL="742950" lvl="1" indent="-285750">
              <a:buFont typeface="Arial" panose="020B0604020202020204" pitchFamily="34" charset="0"/>
              <a:buChar char="•"/>
            </a:pPr>
            <a:r>
              <a:rPr lang="en-US" sz="1400"/>
              <a:t>Qısa impuls → kiçik bucaq</a:t>
            </a:r>
          </a:p>
          <a:p>
            <a:pPr marL="742950" lvl="1" indent="-285750">
              <a:buFont typeface="Arial" panose="020B0604020202020204" pitchFamily="34" charset="0"/>
              <a:buChar char="•"/>
            </a:pPr>
            <a:r>
              <a:rPr lang="en-US" sz="1400"/>
              <a:t>Uzun impuls → böyük bucaq</a:t>
            </a:r>
          </a:p>
          <a:p>
            <a:pPr lvl="1"/>
            <a:endParaRPr lang="en-US" sz="1400"/>
          </a:p>
          <a:p>
            <a:pPr lvl="1"/>
            <a:endParaRPr lang="en-US" sz="1400"/>
          </a:p>
          <a:p>
            <a:r>
              <a:rPr lang="en-US" sz="1400"/>
              <a:t>Arduino servo-ya deyir:</a:t>
            </a:r>
          </a:p>
          <a:p>
            <a:pPr marL="742950" lvl="1" indent="-285750">
              <a:buFont typeface="Arial" panose="020B0604020202020204" pitchFamily="34" charset="0"/>
              <a:buChar char="•"/>
            </a:pPr>
            <a:r>
              <a:rPr lang="en-US" sz="1400"/>
              <a:t>“30° get”, “90° get”, “150° get”</a:t>
            </a:r>
          </a:p>
          <a:p>
            <a:endParaRPr lang="az-Latn-AZ" sz="1400"/>
          </a:p>
          <a:p>
            <a:endParaRPr lang="en-US" sz="1400"/>
          </a:p>
          <a:p>
            <a:r>
              <a:rPr lang="en-US" sz="1400"/>
              <a:t>Servo motorun ən çox 3 teli (pinləri) olur:</a:t>
            </a:r>
          </a:p>
          <a:p>
            <a:pPr marL="742950" lvl="1" indent="-285750">
              <a:buFont typeface="Arial" panose="020B0604020202020204" pitchFamily="34" charset="0"/>
              <a:buChar char="•"/>
            </a:pPr>
            <a:r>
              <a:rPr lang="en-US" sz="1400"/>
              <a:t>Qırmızı → VCC (5V)</a:t>
            </a:r>
          </a:p>
          <a:p>
            <a:pPr marL="742950" lvl="1" indent="-285750">
              <a:buFont typeface="Arial" panose="020B0604020202020204" pitchFamily="34" charset="0"/>
              <a:buChar char="•"/>
            </a:pPr>
            <a:r>
              <a:rPr lang="en-US" sz="1400"/>
              <a:t>Qara / Qəhvəyi → GND</a:t>
            </a:r>
          </a:p>
          <a:p>
            <a:pPr marL="742950" lvl="1" indent="-285750">
              <a:buFont typeface="Arial" panose="020B0604020202020204" pitchFamily="34" charset="0"/>
              <a:buChar char="•"/>
            </a:pPr>
            <a:r>
              <a:rPr lang="en-US" sz="1400"/>
              <a:t>Sarı / Narıncı → Signal (PWM)</a:t>
            </a:r>
            <a:endParaRPr lang="az-Latn-AZ" sz="1400"/>
          </a:p>
          <a:p>
            <a:endParaRPr lang="az-Latn-AZ" sz="1400"/>
          </a:p>
          <a:p>
            <a:endParaRPr lang="az-Latn-AZ" sz="1400"/>
          </a:p>
          <a:p>
            <a:r>
              <a:rPr lang="en-US" sz="1400"/>
              <a:t>Servo motor nə üçün istifadə olunur?</a:t>
            </a:r>
          </a:p>
          <a:p>
            <a:pPr marL="742950" lvl="1" indent="-285750">
              <a:buFont typeface="Arial" panose="020B0604020202020204" pitchFamily="34" charset="0"/>
              <a:buChar char="•"/>
            </a:pPr>
            <a:r>
              <a:rPr lang="en-US" sz="1400"/>
              <a:t>Robot qol</a:t>
            </a:r>
          </a:p>
          <a:p>
            <a:pPr marL="742950" lvl="1" indent="-285750">
              <a:buFont typeface="Arial" panose="020B0604020202020204" pitchFamily="34" charset="0"/>
              <a:buChar char="•"/>
            </a:pPr>
            <a:r>
              <a:rPr lang="en-US" sz="1400"/>
              <a:t>Kamera döndərmə</a:t>
            </a:r>
          </a:p>
          <a:p>
            <a:pPr marL="742950" lvl="1" indent="-285750">
              <a:buFont typeface="Arial" panose="020B0604020202020204" pitchFamily="34" charset="0"/>
              <a:buChar char="•"/>
            </a:pPr>
            <a:r>
              <a:rPr lang="en-US" sz="1400"/>
              <a:t>Qapı / kilid mexanizmi</a:t>
            </a:r>
          </a:p>
          <a:p>
            <a:pPr marL="742950" lvl="1" indent="-285750">
              <a:buFont typeface="Arial" panose="020B0604020202020204" pitchFamily="34" charset="0"/>
              <a:buChar char="•"/>
            </a:pPr>
            <a:r>
              <a:rPr lang="en-US" sz="1400"/>
              <a:t>Avtomatik sistemlər</a:t>
            </a:r>
            <a:endParaRPr lang="az-Latn-AZ" sz="1400"/>
          </a:p>
          <a:p>
            <a:endParaRPr lang="az-Latn-AZ" sz="1400"/>
          </a:p>
          <a:p>
            <a:endParaRPr lang="az-Latn-AZ" sz="1400"/>
          </a:p>
          <a:p>
            <a:r>
              <a:rPr lang="az-Latn-AZ" sz="1400"/>
              <a:t>Qısaca: </a:t>
            </a:r>
          </a:p>
          <a:p>
            <a:pPr marL="742950" lvl="1" indent="-285750">
              <a:buFont typeface="Arial" panose="020B0604020202020204" pitchFamily="34" charset="0"/>
              <a:buChar char="•"/>
            </a:pPr>
            <a:r>
              <a:rPr lang="en-US" sz="1400"/>
              <a:t>DC motor → sürət</a:t>
            </a:r>
            <a:r>
              <a:rPr lang="az-Latn-AZ" sz="1400"/>
              <a:t> üçündür.</a:t>
            </a:r>
            <a:endParaRPr lang="en-US" sz="1400"/>
          </a:p>
          <a:p>
            <a:pPr marL="742950" lvl="1" indent="-285750">
              <a:buFont typeface="Arial" panose="020B0604020202020204" pitchFamily="34" charset="0"/>
              <a:buChar char="•"/>
            </a:pPr>
            <a:r>
              <a:rPr lang="en-US" sz="1400"/>
              <a:t>Servo motor → </a:t>
            </a:r>
            <a:r>
              <a:rPr lang="az-Latn-AZ" sz="1400"/>
              <a:t>bucaq, </a:t>
            </a:r>
            <a:r>
              <a:rPr lang="en-US" sz="1400"/>
              <a:t>mövqe</a:t>
            </a:r>
            <a:r>
              <a:rPr lang="az-Latn-AZ" sz="1400"/>
              <a:t> üçündür.</a:t>
            </a:r>
          </a:p>
          <a:p>
            <a:endParaRPr lang="ru-RU" sz="1400"/>
          </a:p>
        </p:txBody>
      </p:sp>
    </p:spTree>
    <p:extLst>
      <p:ext uri="{BB962C8B-B14F-4D97-AF65-F5344CB8AC3E}">
        <p14:creationId xmlns:p14="http://schemas.microsoft.com/office/powerpoint/2010/main" val="2739906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graphicFrame>
        <p:nvGraphicFramePr>
          <p:cNvPr id="2" name="Table 1">
            <a:extLst>
              <a:ext uri="{FF2B5EF4-FFF2-40B4-BE49-F238E27FC236}">
                <a16:creationId xmlns:a16="http://schemas.microsoft.com/office/drawing/2014/main" id="{8E075938-D53E-1825-510E-35C7931A06C9}"/>
              </a:ext>
            </a:extLst>
          </p:cNvPr>
          <p:cNvGraphicFramePr>
            <a:graphicFrameLocks noGrp="1"/>
          </p:cNvGraphicFramePr>
          <p:nvPr>
            <p:extLst>
              <p:ext uri="{D42A27DB-BD31-4B8C-83A1-F6EECF244321}">
                <p14:modId xmlns:p14="http://schemas.microsoft.com/office/powerpoint/2010/main" val="4277361977"/>
              </p:ext>
            </p:extLst>
          </p:nvPr>
        </p:nvGraphicFramePr>
        <p:xfrm>
          <a:off x="1011677" y="719666"/>
          <a:ext cx="9148324" cy="5545128"/>
        </p:xfrm>
        <a:graphic>
          <a:graphicData uri="http://schemas.openxmlformats.org/drawingml/2006/table">
            <a:tbl>
              <a:tblPr firstRow="1" bandRow="1">
                <a:tableStyleId>{5940675A-B579-460E-94D1-54222C63F5DA}</a:tableStyleId>
              </a:tblPr>
              <a:tblGrid>
                <a:gridCol w="4574162">
                  <a:extLst>
                    <a:ext uri="{9D8B030D-6E8A-4147-A177-3AD203B41FA5}">
                      <a16:colId xmlns:a16="http://schemas.microsoft.com/office/drawing/2014/main" val="801044206"/>
                    </a:ext>
                  </a:extLst>
                </a:gridCol>
                <a:gridCol w="4574162">
                  <a:extLst>
                    <a:ext uri="{9D8B030D-6E8A-4147-A177-3AD203B41FA5}">
                      <a16:colId xmlns:a16="http://schemas.microsoft.com/office/drawing/2014/main" val="3310628568"/>
                    </a:ext>
                  </a:extLst>
                </a:gridCol>
              </a:tblGrid>
              <a:tr h="651934">
                <a:tc gridSpan="2">
                  <a:txBody>
                    <a:bodyPr/>
                    <a:lstStyle/>
                    <a:p>
                      <a:pPr algn="ctr"/>
                      <a:r>
                        <a:rPr lang="en-US" b="1"/>
                        <a:t>Hansını nə vaxt seçməli?</a:t>
                      </a:r>
                    </a:p>
                  </a:txBody>
                  <a:tcPr anchor="ctr"/>
                </a:tc>
                <a:tc hMerge="1">
                  <a:txBody>
                    <a:bodyPr/>
                    <a:lstStyle/>
                    <a:p>
                      <a:pPr algn="l"/>
                      <a:endParaRPr lang="ru-RU"/>
                    </a:p>
                  </a:txBody>
                  <a:tcPr anchor="ctr"/>
                </a:tc>
                <a:extLst>
                  <a:ext uri="{0D108BD9-81ED-4DB2-BD59-A6C34878D82A}">
                    <a16:rowId xmlns:a16="http://schemas.microsoft.com/office/drawing/2014/main" val="1449860081"/>
                  </a:ext>
                </a:extLst>
              </a:tr>
              <a:tr h="4893194">
                <a:tc>
                  <a:txBody>
                    <a:bodyPr/>
                    <a:lstStyle/>
                    <a:p>
                      <a:pPr algn="l"/>
                      <a:r>
                        <a:rPr lang="en-US" b="1"/>
                        <a:t>Arduino seç</a:t>
                      </a:r>
                      <a:r>
                        <a:rPr lang="en-US"/>
                        <a:t>:</a:t>
                      </a:r>
                    </a:p>
                    <a:p>
                      <a:pPr marL="285750" indent="-285750" algn="l">
                        <a:buFont typeface="Arial" panose="020B0604020202020204" pitchFamily="34" charset="0"/>
                        <a:buChar char="•"/>
                      </a:pPr>
                      <a:r>
                        <a:rPr lang="en-US"/>
                        <a:t>sensor oxuyacaqsansa</a:t>
                      </a:r>
                    </a:p>
                    <a:p>
                      <a:pPr marL="285750" indent="-285750" algn="l">
                        <a:buFont typeface="Arial" panose="020B0604020202020204" pitchFamily="34" charset="0"/>
                        <a:buChar char="•"/>
                      </a:pPr>
                      <a:r>
                        <a:rPr lang="en-US"/>
                        <a:t>motor, rele, LED idarə edəcəksənsə</a:t>
                      </a:r>
                    </a:p>
                    <a:p>
                      <a:pPr marL="285750" indent="-285750" algn="l">
                        <a:buFont typeface="Arial" panose="020B0604020202020204" pitchFamily="34" charset="0"/>
                        <a:buChar char="•"/>
                      </a:pPr>
                      <a:r>
                        <a:rPr lang="en-US"/>
                        <a:t>sistem 24/7 stabil işləməlidirsə</a:t>
                      </a:r>
                    </a:p>
                    <a:p>
                      <a:pPr marL="285750" indent="-285750" algn="l">
                        <a:buFont typeface="Arial" panose="020B0604020202020204" pitchFamily="34" charset="0"/>
                        <a:buChar char="•"/>
                      </a:pPr>
                      <a:r>
                        <a:rPr lang="en-US"/>
                        <a:t>sadə və sürətli reaksiya lazımdırsa</a:t>
                      </a:r>
                    </a:p>
                    <a:p>
                      <a:pPr algn="l"/>
                      <a:endParaRPr lang="en-US"/>
                    </a:p>
                    <a:p>
                      <a:pPr algn="l"/>
                      <a:r>
                        <a:rPr lang="en-US" b="1"/>
                        <a:t>Misal</a:t>
                      </a:r>
                      <a:r>
                        <a:rPr lang="en-US"/>
                        <a:t>:</a:t>
                      </a:r>
                    </a:p>
                    <a:p>
                      <a:pPr marL="285750" indent="-285750" algn="l">
                        <a:buFont typeface="Arial" panose="020B0604020202020204" pitchFamily="34" charset="0"/>
                        <a:buChar char="•"/>
                      </a:pPr>
                      <a:r>
                        <a:rPr lang="en-US"/>
                        <a:t>avtomatik suvarma</a:t>
                      </a:r>
                    </a:p>
                    <a:p>
                      <a:pPr marL="285750" indent="-285750" algn="l">
                        <a:buFont typeface="Arial" panose="020B0604020202020204" pitchFamily="34" charset="0"/>
                        <a:buChar char="•"/>
                      </a:pPr>
                      <a:r>
                        <a:rPr lang="en-US"/>
                        <a:t>ağıllı işıqlandırma</a:t>
                      </a:r>
                    </a:p>
                    <a:p>
                      <a:pPr marL="285750" indent="-285750" algn="l">
                        <a:buFont typeface="Arial" panose="020B0604020202020204" pitchFamily="34" charset="0"/>
                        <a:buChar char="•"/>
                      </a:pPr>
                      <a:r>
                        <a:rPr lang="en-US"/>
                        <a:t>təhlükəsizlik siqnalı</a:t>
                      </a:r>
                    </a:p>
                    <a:p>
                      <a:pPr marL="285750" indent="-285750" algn="l">
                        <a:buFont typeface="Arial" panose="020B0604020202020204" pitchFamily="34" charset="0"/>
                        <a:buChar char="•"/>
                      </a:pPr>
                      <a:r>
                        <a:rPr lang="en-US"/>
                        <a:t>robot motor idarəsi</a:t>
                      </a:r>
                      <a:endParaRPr lang="ru-RU"/>
                    </a:p>
                  </a:txBody>
                  <a:tcPr anchor="ctr"/>
                </a:tc>
                <a:tc>
                  <a:txBody>
                    <a:bodyPr/>
                    <a:lstStyle/>
                    <a:p>
                      <a:pPr algn="l"/>
                      <a:r>
                        <a:rPr lang="en-US" b="1"/>
                        <a:t>Raspberry Pi seç</a:t>
                      </a:r>
                      <a:r>
                        <a:rPr lang="en-US"/>
                        <a:t>:</a:t>
                      </a:r>
                    </a:p>
                    <a:p>
                      <a:pPr marL="285750" indent="-285750" algn="l">
                        <a:buFont typeface="Arial" panose="020B0604020202020204" pitchFamily="34" charset="0"/>
                        <a:buChar char="•"/>
                      </a:pPr>
                      <a:r>
                        <a:rPr lang="en-US"/>
                        <a:t>ekran, kamera, internet lazımdırsa</a:t>
                      </a:r>
                    </a:p>
                    <a:p>
                      <a:pPr marL="285750" indent="-285750" algn="l">
                        <a:buFont typeface="Arial" panose="020B0604020202020204" pitchFamily="34" charset="0"/>
                        <a:buChar char="•"/>
                      </a:pPr>
                      <a:r>
                        <a:rPr lang="en-US"/>
                        <a:t>məlumat analiz ediləcəksə</a:t>
                      </a:r>
                    </a:p>
                    <a:p>
                      <a:pPr marL="285750" indent="-285750" algn="l">
                        <a:buFont typeface="Arial" panose="020B0604020202020204" pitchFamily="34" charset="0"/>
                        <a:buChar char="•"/>
                      </a:pPr>
                      <a:r>
                        <a:rPr lang="en-US"/>
                        <a:t>server və ya veb interfeys quracaqsansa</a:t>
                      </a:r>
                    </a:p>
                    <a:p>
                      <a:pPr marL="285750" indent="-285750" algn="l">
                        <a:buFont typeface="Arial" panose="020B0604020202020204" pitchFamily="34" charset="0"/>
                        <a:buChar char="•"/>
                      </a:pPr>
                      <a:r>
                        <a:rPr lang="en-US"/>
                        <a:t>süni intellekt, OpenCV, media mərkəzi planın varsa</a:t>
                      </a:r>
                    </a:p>
                    <a:p>
                      <a:pPr marL="285750" indent="-285750" algn="l">
                        <a:buFont typeface="Arial" panose="020B0604020202020204" pitchFamily="34" charset="0"/>
                        <a:buChar char="•"/>
                      </a:pPr>
                      <a:endParaRPr lang="en-US"/>
                    </a:p>
                    <a:p>
                      <a:pPr algn="l"/>
                      <a:r>
                        <a:rPr lang="en-US" b="1"/>
                        <a:t>Misal</a:t>
                      </a:r>
                      <a:r>
                        <a:rPr lang="en-US"/>
                        <a:t>:</a:t>
                      </a:r>
                    </a:p>
                    <a:p>
                      <a:pPr marL="285750" indent="-285750" algn="l">
                        <a:buFont typeface="Arial" panose="020B0604020202020204" pitchFamily="34" charset="0"/>
                        <a:buChar char="•"/>
                      </a:pPr>
                      <a:r>
                        <a:rPr lang="en-US"/>
                        <a:t>ağıllı ev paneli</a:t>
                      </a:r>
                    </a:p>
                    <a:p>
                      <a:pPr marL="285750" indent="-285750" algn="l">
                        <a:buFont typeface="Arial" panose="020B0604020202020204" pitchFamily="34" charset="0"/>
                        <a:buChar char="•"/>
                      </a:pPr>
                      <a:r>
                        <a:rPr lang="en-US"/>
                        <a:t>üz tanıma sistemi</a:t>
                      </a:r>
                    </a:p>
                    <a:p>
                      <a:pPr marL="285750" indent="-285750" algn="l">
                        <a:buFont typeface="Arial" panose="020B0604020202020204" pitchFamily="34" charset="0"/>
                        <a:buChar char="•"/>
                      </a:pPr>
                      <a:r>
                        <a:rPr lang="en-US"/>
                        <a:t>media server</a:t>
                      </a:r>
                    </a:p>
                    <a:p>
                      <a:pPr marL="285750" indent="-285750" algn="l">
                        <a:buFont typeface="Arial" panose="020B0604020202020204" pitchFamily="34" charset="0"/>
                        <a:buChar char="•"/>
                      </a:pPr>
                      <a:r>
                        <a:rPr lang="en-US"/>
                        <a:t>IoT mərkəz cihazı</a:t>
                      </a:r>
                      <a:endParaRPr lang="ru-RU"/>
                    </a:p>
                  </a:txBody>
                  <a:tcPr anchor="ctr"/>
                </a:tc>
                <a:extLst>
                  <a:ext uri="{0D108BD9-81ED-4DB2-BD59-A6C34878D82A}">
                    <a16:rowId xmlns:a16="http://schemas.microsoft.com/office/drawing/2014/main" val="2427943962"/>
                  </a:ext>
                </a:extLst>
              </a:tr>
            </a:tbl>
          </a:graphicData>
        </a:graphic>
      </p:graphicFrame>
    </p:spTree>
    <p:extLst>
      <p:ext uri="{BB962C8B-B14F-4D97-AF65-F5344CB8AC3E}">
        <p14:creationId xmlns:p14="http://schemas.microsoft.com/office/powerpoint/2010/main" val="168134056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5693866"/>
          </a:xfrm>
          <a:prstGeom prst="rect">
            <a:avLst/>
          </a:prstGeom>
          <a:noFill/>
        </p:spPr>
        <p:txBody>
          <a:bodyPr wrap="square">
            <a:spAutoFit/>
          </a:bodyPr>
          <a:lstStyle/>
          <a:p>
            <a:r>
              <a:rPr lang="en-US" sz="1400" b="1">
                <a:solidFill>
                  <a:srgbClr val="FF0000"/>
                </a:solidFill>
              </a:rPr>
              <a:t>PWM</a:t>
            </a:r>
            <a:r>
              <a:rPr lang="en-US" sz="1400"/>
              <a:t> nədir?</a:t>
            </a:r>
          </a:p>
          <a:p>
            <a:endParaRPr lang="en-US" sz="1400"/>
          </a:p>
          <a:p>
            <a:r>
              <a:rPr lang="en-US" sz="1400"/>
              <a:t>PWM = Pulse Width Modulation yəni impuls genişliyinin modulyasiyası deməkdir. </a:t>
            </a:r>
          </a:p>
          <a:p>
            <a:endParaRPr lang="en-US" sz="1400"/>
          </a:p>
          <a:p>
            <a:r>
              <a:rPr lang="en-US" sz="1400"/>
              <a:t>PWM, elektrik siqnalını “tez-tez açıb-bağlamaq” deməkdir.</a:t>
            </a:r>
            <a:endParaRPr lang="az-Latn-AZ" sz="1400"/>
          </a:p>
          <a:p>
            <a:endParaRPr lang="az-Latn-AZ" sz="1400"/>
          </a:p>
          <a:p>
            <a:r>
              <a:rPr lang="az-Latn-AZ" sz="1400"/>
              <a:t>Məsələn, əgər siqnalı uzun açıq saxlasaq çox işıq, qısa açıq saxlasaq az işıq əldə edirik.  </a:t>
            </a:r>
          </a:p>
          <a:p>
            <a:endParaRPr lang="az-Latn-AZ" sz="1400"/>
          </a:p>
          <a:p>
            <a:r>
              <a:rPr lang="en-US" sz="1400"/>
              <a:t>Servo motor üzərində nümunə versək məsələn, servo motor sürət yox bucaqla işlədiyi üçün </a:t>
            </a:r>
            <a:br>
              <a:rPr lang="az-Latn-AZ" sz="1400"/>
            </a:br>
            <a:r>
              <a:rPr lang="en-US" sz="1400"/>
              <a:t>əgər PWM impulsunu uzun təyin etsək servonun getdiyi bucaq çox olacaq.</a:t>
            </a:r>
            <a:r>
              <a:rPr lang="az-Latn-AZ" sz="1400"/>
              <a:t> Əgər qısa impulslar </a:t>
            </a:r>
            <a:br>
              <a:rPr lang="az-Latn-AZ" sz="1400"/>
            </a:br>
            <a:r>
              <a:rPr lang="az-Latn-AZ" sz="1400"/>
              <a:t>versək onda servo motor kiçik bucaq gedəcək. </a:t>
            </a:r>
          </a:p>
          <a:p>
            <a:br>
              <a:rPr lang="az-Latn-AZ" sz="1400"/>
            </a:br>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r>
              <a:rPr lang="en-US" sz="1400"/>
              <a:t>Arduino-nun Servo kitabxanası bunu bizim üçün avtomatik hesablayır: servo.write(90) → 1.5 ms impuls göndərilir</a:t>
            </a:r>
            <a:r>
              <a:rPr lang="az-Latn-AZ" sz="1400"/>
              <a:t>. Beləliklə, Arduino, siqnalın “neçə saniyə açıq qalmasını” dəyişərək servo-nun bucağını idarə edir.</a:t>
            </a:r>
            <a:endParaRPr lang="ru-RU" sz="1400"/>
          </a:p>
        </p:txBody>
      </p:sp>
      <p:graphicFrame>
        <p:nvGraphicFramePr>
          <p:cNvPr id="2" name="Table 1">
            <a:extLst>
              <a:ext uri="{FF2B5EF4-FFF2-40B4-BE49-F238E27FC236}">
                <a16:creationId xmlns:a16="http://schemas.microsoft.com/office/drawing/2014/main" id="{B9BF4E99-359E-45F4-B9BA-C74C7783BF8E}"/>
              </a:ext>
            </a:extLst>
          </p:cNvPr>
          <p:cNvGraphicFramePr>
            <a:graphicFrameLocks noGrp="1"/>
          </p:cNvGraphicFramePr>
          <p:nvPr>
            <p:extLst>
              <p:ext uri="{D42A27DB-BD31-4B8C-83A1-F6EECF244321}">
                <p14:modId xmlns:p14="http://schemas.microsoft.com/office/powerpoint/2010/main" val="1099659515"/>
              </p:ext>
            </p:extLst>
          </p:nvPr>
        </p:nvGraphicFramePr>
        <p:xfrm>
          <a:off x="0" y="2583001"/>
          <a:ext cx="3833624" cy="2194560"/>
        </p:xfrm>
        <a:graphic>
          <a:graphicData uri="http://schemas.openxmlformats.org/drawingml/2006/table">
            <a:tbl>
              <a:tblPr/>
              <a:tblGrid>
                <a:gridCol w="2219643">
                  <a:extLst>
                    <a:ext uri="{9D8B030D-6E8A-4147-A177-3AD203B41FA5}">
                      <a16:colId xmlns:a16="http://schemas.microsoft.com/office/drawing/2014/main" val="1056744750"/>
                    </a:ext>
                  </a:extLst>
                </a:gridCol>
                <a:gridCol w="1613981">
                  <a:extLst>
                    <a:ext uri="{9D8B030D-6E8A-4147-A177-3AD203B41FA5}">
                      <a16:colId xmlns:a16="http://schemas.microsoft.com/office/drawing/2014/main" val="3728714866"/>
                    </a:ext>
                  </a:extLst>
                </a:gridCol>
              </a:tblGrid>
              <a:tr h="0">
                <a:tc>
                  <a:txBody>
                    <a:bodyPr/>
                    <a:lstStyle/>
                    <a:p>
                      <a:r>
                        <a:rPr lang="en-US" b="1"/>
                        <a:t>Impulsun uzunluğu</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r>
                        <a:rPr lang="en-US" b="1"/>
                        <a:t>Servo bucağı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1426599952"/>
                  </a:ext>
                </a:extLst>
              </a:tr>
              <a:tr h="0">
                <a:tc>
                  <a:txBody>
                    <a:bodyPr/>
                    <a:lstStyle/>
                    <a:p>
                      <a:r>
                        <a:rPr lang="en-US"/>
                        <a:t>0.5 ms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ru-RU"/>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6565036"/>
                  </a:ext>
                </a:extLst>
              </a:tr>
              <a:tr h="0">
                <a:tc>
                  <a:txBody>
                    <a:bodyPr/>
                    <a:lstStyle/>
                    <a:p>
                      <a:r>
                        <a:rPr lang="en-US"/>
                        <a:t>1.0 ms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ru-RU"/>
                        <a:t>45°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58787046"/>
                  </a:ext>
                </a:extLst>
              </a:tr>
              <a:tr h="0">
                <a:tc>
                  <a:txBody>
                    <a:bodyPr/>
                    <a:lstStyle/>
                    <a:p>
                      <a:r>
                        <a:rPr lang="en-US"/>
                        <a:t>1.5 ms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ru-RU"/>
                        <a:t>90°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84793404"/>
                  </a:ext>
                </a:extLst>
              </a:tr>
              <a:tr h="0">
                <a:tc>
                  <a:txBody>
                    <a:bodyPr/>
                    <a:lstStyle/>
                    <a:p>
                      <a:r>
                        <a:rPr lang="en-US"/>
                        <a:t>2.0 ms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ru-RU"/>
                        <a:t>135°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07373760"/>
                  </a:ext>
                </a:extLst>
              </a:tr>
              <a:tr h="0">
                <a:tc>
                  <a:txBody>
                    <a:bodyPr/>
                    <a:lstStyle/>
                    <a:p>
                      <a:r>
                        <a:rPr lang="en-US"/>
                        <a:t>2.5 ms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ru-RU"/>
                        <a:t>180°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43709629"/>
                  </a:ext>
                </a:extLst>
              </a:tr>
            </a:tbl>
          </a:graphicData>
        </a:graphic>
      </p:graphicFrame>
      <p:pic>
        <p:nvPicPr>
          <p:cNvPr id="4" name="Picture 3">
            <a:extLst>
              <a:ext uri="{FF2B5EF4-FFF2-40B4-BE49-F238E27FC236}">
                <a16:creationId xmlns:a16="http://schemas.microsoft.com/office/drawing/2014/main" id="{8CEE2BEB-AA69-7B0F-E3BF-F72925CC8CB5}"/>
              </a:ext>
            </a:extLst>
          </p:cNvPr>
          <p:cNvPicPr>
            <a:picLocks noChangeAspect="1"/>
          </p:cNvPicPr>
          <p:nvPr/>
        </p:nvPicPr>
        <p:blipFill>
          <a:blip r:embed="rId2"/>
          <a:stretch>
            <a:fillRect/>
          </a:stretch>
        </p:blipFill>
        <p:spPr>
          <a:xfrm>
            <a:off x="7717050" y="0"/>
            <a:ext cx="4473328" cy="3375953"/>
          </a:xfrm>
          <a:prstGeom prst="rect">
            <a:avLst/>
          </a:prstGeom>
        </p:spPr>
      </p:pic>
    </p:spTree>
    <p:extLst>
      <p:ext uri="{BB962C8B-B14F-4D97-AF65-F5344CB8AC3E}">
        <p14:creationId xmlns:p14="http://schemas.microsoft.com/office/powerpoint/2010/main" val="110258921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6699892" cy="5047536"/>
          </a:xfrm>
          <a:prstGeom prst="rect">
            <a:avLst/>
          </a:prstGeom>
          <a:noFill/>
        </p:spPr>
        <p:txBody>
          <a:bodyPr wrap="square">
            <a:spAutoFit/>
          </a:bodyPr>
          <a:lstStyle/>
          <a:p>
            <a:r>
              <a:rPr lang="en-US" sz="1400"/>
              <a:t>LCD (Liquid Crystal Display - maye kristal ekran) ekran sadə dillə şüşə üzərində işıqlandırılmış məlumat göstərən ekrandır.</a:t>
            </a:r>
            <a:r>
              <a:rPr lang="az-Latn-AZ" sz="1400"/>
              <a:t> Elektrik siqnalı ilə rəqəm, hərf və şəkil göstərir.</a:t>
            </a:r>
          </a:p>
          <a:p>
            <a:endParaRPr lang="az-Latn-AZ" sz="1400"/>
          </a:p>
          <a:p>
            <a:r>
              <a:rPr lang="en-US" sz="1400"/>
              <a:t>Ən çox 16x2 və 20x4 tipləri istifadə olunur</a:t>
            </a:r>
            <a:r>
              <a:rPr lang="az-Latn-AZ" sz="1400"/>
              <a:t>:</a:t>
            </a:r>
            <a:endParaRPr lang="en-US" sz="1400"/>
          </a:p>
          <a:p>
            <a:pPr marL="742950" lvl="1" indent="-285750">
              <a:lnSpc>
                <a:spcPct val="150000"/>
              </a:lnSpc>
              <a:buFont typeface="Arial" panose="020B0604020202020204" pitchFamily="34" charset="0"/>
              <a:buChar char="•"/>
            </a:pPr>
            <a:r>
              <a:rPr lang="en-US" sz="1400"/>
              <a:t>16x2 → 16 simvol × 2 sətir</a:t>
            </a:r>
          </a:p>
          <a:p>
            <a:pPr marL="742950" lvl="1" indent="-285750">
              <a:lnSpc>
                <a:spcPct val="150000"/>
              </a:lnSpc>
              <a:buFont typeface="Arial" panose="020B0604020202020204" pitchFamily="34" charset="0"/>
              <a:buChar char="•"/>
            </a:pPr>
            <a:r>
              <a:rPr lang="en-US" sz="1400"/>
              <a:t>20x4 → 20 simvol × 4 sətir</a:t>
            </a:r>
            <a:endParaRPr lang="az-Latn-AZ" sz="1400"/>
          </a:p>
          <a:p>
            <a:endParaRPr lang="az-Latn-AZ" sz="1400"/>
          </a:p>
          <a:p>
            <a:r>
              <a:rPr lang="en-US" sz="1400"/>
              <a:t>Arduino ilə məlumatları yazmaq, sensor dəyərlərini göstərmək üçün yaxşı seçimdir.</a:t>
            </a:r>
            <a:br>
              <a:rPr lang="az-Latn-AZ" sz="1400"/>
            </a:br>
            <a:br>
              <a:rPr lang="az-Latn-AZ" sz="1400"/>
            </a:br>
            <a:r>
              <a:rPr lang="az-Latn-AZ" sz="1400" b="1"/>
              <a:t>Pinləri bunlardır</a:t>
            </a:r>
            <a:r>
              <a:rPr lang="az-Latn-AZ" sz="1400"/>
              <a:t>:</a:t>
            </a:r>
          </a:p>
          <a:p>
            <a:pPr marL="742950" lvl="1" indent="-285750">
              <a:buFont typeface="Arial" panose="020B0604020202020204" pitchFamily="34" charset="0"/>
              <a:buChar char="•"/>
            </a:pPr>
            <a:r>
              <a:rPr lang="az-Latn-AZ" sz="1400"/>
              <a:t>VCC → enerji</a:t>
            </a:r>
          </a:p>
          <a:p>
            <a:pPr marL="742950" lvl="1" indent="-285750">
              <a:buFont typeface="Arial" panose="020B0604020202020204" pitchFamily="34" charset="0"/>
              <a:buChar char="•"/>
            </a:pPr>
            <a:r>
              <a:rPr lang="az-Latn-AZ" sz="1400"/>
              <a:t>GND → torpaq</a:t>
            </a:r>
          </a:p>
          <a:p>
            <a:pPr marL="742950" lvl="1" indent="-285750">
              <a:buFont typeface="Arial" panose="020B0604020202020204" pitchFamily="34" charset="0"/>
              <a:buChar char="•"/>
            </a:pPr>
            <a:r>
              <a:rPr lang="az-Latn-AZ" sz="1400"/>
              <a:t>SDA / SCL (I2C) → məlumat yolu</a:t>
            </a:r>
          </a:p>
          <a:p>
            <a:pPr marL="742950" lvl="1" indent="-285750">
              <a:buFont typeface="Arial" panose="020B0604020202020204" pitchFamily="34" charset="0"/>
              <a:buChar char="•"/>
            </a:pPr>
            <a:r>
              <a:rPr lang="az-Latn-AZ" sz="1400"/>
              <a:t>Alternativ olaraq RS, EN, D4–D7 (paralel interfeys)</a:t>
            </a:r>
          </a:p>
          <a:p>
            <a:endParaRPr lang="az-Latn-AZ" sz="1400"/>
          </a:p>
          <a:p>
            <a:endParaRPr lang="az-Latn-AZ" sz="1400"/>
          </a:p>
          <a:p>
            <a:r>
              <a:rPr lang="en-US" sz="1400"/>
              <a:t>Niyə Arduino layihələrində istifadə olunur?</a:t>
            </a:r>
          </a:p>
          <a:p>
            <a:pPr marL="742950" lvl="1" indent="-285750">
              <a:buFont typeface="Arial" panose="020B0604020202020204" pitchFamily="34" charset="0"/>
              <a:buChar char="•"/>
            </a:pPr>
            <a:r>
              <a:rPr lang="en-US" sz="1400"/>
              <a:t>Sensor dəyərlərini göstərmək (temperatur, işıq)</a:t>
            </a:r>
          </a:p>
          <a:p>
            <a:pPr marL="742950" lvl="1" indent="-285750">
              <a:buFont typeface="Arial" panose="020B0604020202020204" pitchFamily="34" charset="0"/>
              <a:buChar char="•"/>
            </a:pPr>
            <a:r>
              <a:rPr lang="en-US" sz="1400"/>
              <a:t>Menyular və interfeyslər yaratmaq</a:t>
            </a:r>
          </a:p>
          <a:p>
            <a:pPr marL="742950" lvl="1" indent="-285750">
              <a:buFont typeface="Arial" panose="020B0604020202020204" pitchFamily="34" charset="0"/>
              <a:buChar char="•"/>
            </a:pPr>
            <a:r>
              <a:rPr lang="en-US" sz="1400"/>
              <a:t>Robot və avtomatik sistemlərin statusunu göstərmək</a:t>
            </a:r>
            <a:endParaRPr lang="az-Latn-AZ" sz="1400"/>
          </a:p>
          <a:p>
            <a:endParaRPr lang="ru-RU" sz="1400"/>
          </a:p>
        </p:txBody>
      </p:sp>
      <p:pic>
        <p:nvPicPr>
          <p:cNvPr id="3" name="Picture 2">
            <a:extLst>
              <a:ext uri="{FF2B5EF4-FFF2-40B4-BE49-F238E27FC236}">
                <a16:creationId xmlns:a16="http://schemas.microsoft.com/office/drawing/2014/main" id="{B98E0A4A-2AEB-2752-E060-96F40D82D202}"/>
              </a:ext>
            </a:extLst>
          </p:cNvPr>
          <p:cNvPicPr>
            <a:picLocks noChangeAspect="1"/>
          </p:cNvPicPr>
          <p:nvPr/>
        </p:nvPicPr>
        <p:blipFill>
          <a:blip r:embed="rId2"/>
          <a:stretch>
            <a:fillRect/>
          </a:stretch>
        </p:blipFill>
        <p:spPr>
          <a:xfrm>
            <a:off x="6744094" y="3969556"/>
            <a:ext cx="5447906" cy="2888443"/>
          </a:xfrm>
          <a:prstGeom prst="rect">
            <a:avLst/>
          </a:prstGeom>
        </p:spPr>
      </p:pic>
      <p:pic>
        <p:nvPicPr>
          <p:cNvPr id="6" name="Picture 5">
            <a:extLst>
              <a:ext uri="{FF2B5EF4-FFF2-40B4-BE49-F238E27FC236}">
                <a16:creationId xmlns:a16="http://schemas.microsoft.com/office/drawing/2014/main" id="{29D87F10-7E4F-C066-6448-3BDC21B5E396}"/>
              </a:ext>
            </a:extLst>
          </p:cNvPr>
          <p:cNvPicPr>
            <a:picLocks noChangeAspect="1"/>
          </p:cNvPicPr>
          <p:nvPr/>
        </p:nvPicPr>
        <p:blipFill>
          <a:blip r:embed="rId3"/>
          <a:stretch>
            <a:fillRect/>
          </a:stretch>
        </p:blipFill>
        <p:spPr>
          <a:xfrm>
            <a:off x="6701514" y="0"/>
            <a:ext cx="5490486" cy="2888443"/>
          </a:xfrm>
          <a:prstGeom prst="rect">
            <a:avLst/>
          </a:prstGeom>
        </p:spPr>
      </p:pic>
    </p:spTree>
    <p:extLst>
      <p:ext uri="{BB962C8B-B14F-4D97-AF65-F5344CB8AC3E}">
        <p14:creationId xmlns:p14="http://schemas.microsoft.com/office/powerpoint/2010/main" val="382888173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4401205"/>
          </a:xfrm>
          <a:prstGeom prst="rect">
            <a:avLst/>
          </a:prstGeom>
          <a:noFill/>
        </p:spPr>
        <p:txBody>
          <a:bodyPr wrap="square">
            <a:spAutoFit/>
          </a:bodyPr>
          <a:lstStyle/>
          <a:p>
            <a:r>
              <a:rPr lang="en-US" sz="1400"/>
              <a:t>Arduino Joystick Module əl ilə idarəetmə üçün istifadə olunan iki istiqamətli (X–Y) giriş moduludur.</a:t>
            </a:r>
          </a:p>
          <a:p>
            <a:endParaRPr lang="en-US" sz="1400"/>
          </a:p>
          <a:p>
            <a:r>
              <a:rPr lang="en-US" sz="1400"/>
              <a:t>Qısa izah:</a:t>
            </a:r>
          </a:p>
          <a:p>
            <a:pPr marL="742950" lvl="1" indent="-285750">
              <a:buFont typeface="Arial" panose="020B0604020202020204" pitchFamily="34" charset="0"/>
              <a:buChar char="•"/>
            </a:pPr>
            <a:r>
              <a:rPr lang="en-US" sz="1400"/>
              <a:t>İçində 2 potensiometr var → sağa-sola (X) və yuxarı-aşağı (Y) hərəkəti ölçür</a:t>
            </a:r>
          </a:p>
          <a:p>
            <a:pPr marL="742950" lvl="1" indent="-285750">
              <a:buFont typeface="Arial" panose="020B0604020202020204" pitchFamily="34" charset="0"/>
              <a:buChar char="•"/>
            </a:pPr>
            <a:r>
              <a:rPr lang="en-US" sz="1400"/>
              <a:t>Ortasına basanda düymə (SW) kimi işləyir</a:t>
            </a:r>
          </a:p>
          <a:p>
            <a:pPr marL="742950" lvl="1" indent="-285750">
              <a:buFont typeface="Arial" panose="020B0604020202020204" pitchFamily="34" charset="0"/>
              <a:buChar char="•"/>
            </a:pPr>
            <a:r>
              <a:rPr lang="en-US" sz="1400"/>
              <a:t>Arduino bu hərəkətləri analog dəyər kimi oxuyur</a:t>
            </a:r>
          </a:p>
          <a:p>
            <a:endParaRPr lang="en-US" sz="1400"/>
          </a:p>
          <a:p>
            <a:r>
              <a:rPr lang="en-US" sz="1400"/>
              <a:t>Pinləri:</a:t>
            </a:r>
          </a:p>
          <a:p>
            <a:pPr marL="742950" lvl="1" indent="-285750">
              <a:buFont typeface="Arial" panose="020B0604020202020204" pitchFamily="34" charset="0"/>
              <a:buChar char="•"/>
            </a:pPr>
            <a:r>
              <a:rPr lang="en-US" sz="1400"/>
              <a:t>VCC – 5V (və ya 3.3V)</a:t>
            </a:r>
          </a:p>
          <a:p>
            <a:pPr marL="742950" lvl="1" indent="-285750">
              <a:buFont typeface="Arial" panose="020B0604020202020204" pitchFamily="34" charset="0"/>
              <a:buChar char="•"/>
            </a:pPr>
            <a:r>
              <a:rPr lang="en-US" sz="1400"/>
              <a:t>GND – torpaq</a:t>
            </a:r>
          </a:p>
          <a:p>
            <a:pPr marL="742950" lvl="1" indent="-285750">
              <a:buFont typeface="Arial" panose="020B0604020202020204" pitchFamily="34" charset="0"/>
              <a:buChar char="•"/>
            </a:pPr>
            <a:r>
              <a:rPr lang="en-US" sz="1400"/>
              <a:t>VRx – X oxu</a:t>
            </a:r>
          </a:p>
          <a:p>
            <a:pPr marL="742950" lvl="1" indent="-285750">
              <a:buFont typeface="Arial" panose="020B0604020202020204" pitchFamily="34" charset="0"/>
              <a:buChar char="•"/>
            </a:pPr>
            <a:r>
              <a:rPr lang="en-US" sz="1400"/>
              <a:t>VRy – Y oxu</a:t>
            </a:r>
          </a:p>
          <a:p>
            <a:pPr marL="742950" lvl="1" indent="-285750">
              <a:buFont typeface="Arial" panose="020B0604020202020204" pitchFamily="34" charset="0"/>
              <a:buChar char="•"/>
            </a:pPr>
            <a:r>
              <a:rPr lang="en-US" sz="1400"/>
              <a:t>SW – basma düyməsi</a:t>
            </a:r>
          </a:p>
          <a:p>
            <a:endParaRPr lang="en-US" sz="1400"/>
          </a:p>
          <a:p>
            <a:r>
              <a:rPr lang="en-US" sz="1400"/>
              <a:t>Nə üçün istifadə olunur:</a:t>
            </a:r>
          </a:p>
          <a:p>
            <a:pPr marL="742950" lvl="1" indent="-285750">
              <a:buFont typeface="Arial" panose="020B0604020202020204" pitchFamily="34" charset="0"/>
              <a:buChar char="•"/>
            </a:pPr>
            <a:r>
              <a:rPr lang="en-US" sz="1400"/>
              <a:t>Robot idarəetməsi</a:t>
            </a:r>
          </a:p>
          <a:p>
            <a:pPr marL="742950" lvl="1" indent="-285750">
              <a:buFont typeface="Arial" panose="020B0604020202020204" pitchFamily="34" charset="0"/>
              <a:buChar char="•"/>
            </a:pPr>
            <a:r>
              <a:rPr lang="en-US" sz="1400"/>
              <a:t>Oyun və menyu nəzarəti</a:t>
            </a:r>
          </a:p>
          <a:p>
            <a:pPr marL="742950" lvl="1" indent="-285750">
              <a:buFont typeface="Arial" panose="020B0604020202020204" pitchFamily="34" charset="0"/>
              <a:buChar char="•"/>
            </a:pPr>
            <a:r>
              <a:rPr lang="en-US" sz="1400"/>
              <a:t>Servo və motorların əl ilə yönləndirilməsi</a:t>
            </a:r>
            <a:endParaRPr lang="az-Latn-AZ" sz="1400"/>
          </a:p>
          <a:p>
            <a:endParaRPr lang="az-Latn-AZ" sz="1400"/>
          </a:p>
          <a:p>
            <a:endParaRPr lang="ru-RU" sz="1400"/>
          </a:p>
        </p:txBody>
      </p:sp>
      <p:pic>
        <p:nvPicPr>
          <p:cNvPr id="3" name="Picture 2">
            <a:extLst>
              <a:ext uri="{FF2B5EF4-FFF2-40B4-BE49-F238E27FC236}">
                <a16:creationId xmlns:a16="http://schemas.microsoft.com/office/drawing/2014/main" id="{D3AAB0FE-36A3-13F2-F6E8-7F43E8D41020}"/>
              </a:ext>
            </a:extLst>
          </p:cNvPr>
          <p:cNvPicPr>
            <a:picLocks noChangeAspect="1"/>
          </p:cNvPicPr>
          <p:nvPr/>
        </p:nvPicPr>
        <p:blipFill>
          <a:blip r:embed="rId2"/>
          <a:stretch>
            <a:fillRect/>
          </a:stretch>
        </p:blipFill>
        <p:spPr>
          <a:xfrm>
            <a:off x="4442362" y="2597284"/>
            <a:ext cx="7749638" cy="4260715"/>
          </a:xfrm>
          <a:prstGeom prst="rect">
            <a:avLst/>
          </a:prstGeom>
        </p:spPr>
      </p:pic>
      <p:pic>
        <p:nvPicPr>
          <p:cNvPr id="6" name="Picture 5">
            <a:extLst>
              <a:ext uri="{FF2B5EF4-FFF2-40B4-BE49-F238E27FC236}">
                <a16:creationId xmlns:a16="http://schemas.microsoft.com/office/drawing/2014/main" id="{9A187F25-D258-5CA5-3261-418E0703AB5F}"/>
              </a:ext>
            </a:extLst>
          </p:cNvPr>
          <p:cNvPicPr>
            <a:picLocks noChangeAspect="1"/>
          </p:cNvPicPr>
          <p:nvPr/>
        </p:nvPicPr>
        <p:blipFill>
          <a:blip r:embed="rId3"/>
          <a:stretch>
            <a:fillRect/>
          </a:stretch>
        </p:blipFill>
        <p:spPr>
          <a:xfrm>
            <a:off x="9902757" y="0"/>
            <a:ext cx="2289243" cy="2277854"/>
          </a:xfrm>
          <a:prstGeom prst="rect">
            <a:avLst/>
          </a:prstGeom>
        </p:spPr>
      </p:pic>
    </p:spTree>
    <p:extLst>
      <p:ext uri="{BB962C8B-B14F-4D97-AF65-F5344CB8AC3E}">
        <p14:creationId xmlns:p14="http://schemas.microsoft.com/office/powerpoint/2010/main" val="342254431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az-Latn-AZ" sz="1400"/>
              <a:t>Arduino səs sensoru.</a:t>
            </a:r>
            <a:endParaRPr lang="ru-RU" sz="1400"/>
          </a:p>
        </p:txBody>
      </p:sp>
      <p:pic>
        <p:nvPicPr>
          <p:cNvPr id="3" name="Picture 2">
            <a:extLst>
              <a:ext uri="{FF2B5EF4-FFF2-40B4-BE49-F238E27FC236}">
                <a16:creationId xmlns:a16="http://schemas.microsoft.com/office/drawing/2014/main" id="{00D3417D-39E7-C245-C0ED-2FF88C537210}"/>
              </a:ext>
            </a:extLst>
          </p:cNvPr>
          <p:cNvPicPr>
            <a:picLocks noChangeAspect="1"/>
          </p:cNvPicPr>
          <p:nvPr/>
        </p:nvPicPr>
        <p:blipFill>
          <a:blip r:embed="rId2"/>
          <a:stretch>
            <a:fillRect/>
          </a:stretch>
        </p:blipFill>
        <p:spPr>
          <a:xfrm>
            <a:off x="2689036" y="2072225"/>
            <a:ext cx="9502964" cy="4785775"/>
          </a:xfrm>
          <a:prstGeom prst="rect">
            <a:avLst/>
          </a:prstGeom>
        </p:spPr>
      </p:pic>
    </p:spTree>
    <p:extLst>
      <p:ext uri="{BB962C8B-B14F-4D97-AF65-F5344CB8AC3E}">
        <p14:creationId xmlns:p14="http://schemas.microsoft.com/office/powerpoint/2010/main" val="377886680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6232475"/>
          </a:xfrm>
          <a:prstGeom prst="rect">
            <a:avLst/>
          </a:prstGeom>
          <a:noFill/>
        </p:spPr>
        <p:txBody>
          <a:bodyPr wrap="square">
            <a:spAutoFit/>
          </a:bodyPr>
          <a:lstStyle/>
          <a:p>
            <a:r>
              <a:rPr lang="az-Latn-AZ" sz="1400"/>
              <a:t>Buraya qədər göstərilən bütün komponentlər ilkin ARDUİNO dərslərini öyrənmək və praktika etmək üçün gərəkli olan ən əsas minimum komponentlərdir.</a:t>
            </a:r>
          </a:p>
          <a:p>
            <a:endParaRPr lang="az-Latn-AZ" sz="1400"/>
          </a:p>
          <a:p>
            <a:r>
              <a:rPr lang="az-Latn-AZ" sz="1400"/>
              <a:t>Təbii ki, bu komponentlər yüzlərlər ola bilər. Komponentləri əzbərləmək çıxış yolu deyil. Ümumi məntiq var və onu tutan adam istənilən yeni komponenti işlədə bilir.</a:t>
            </a:r>
          </a:p>
          <a:p>
            <a:endParaRPr lang="az-Latn-AZ" sz="1400"/>
          </a:p>
          <a:p>
            <a:r>
              <a:rPr lang="az-Latn-AZ" sz="1400"/>
              <a:t>Buna “</a:t>
            </a:r>
            <a:r>
              <a:rPr lang="az-Latn-AZ" sz="1400" b="1">
                <a:highlight>
                  <a:srgbClr val="00FF00"/>
                </a:highlight>
              </a:rPr>
              <a:t>elektronikanın düşünmə modeli</a:t>
            </a:r>
            <a:r>
              <a:rPr lang="az-Latn-AZ" sz="1400"/>
              <a:t>” deyilir. </a:t>
            </a:r>
          </a:p>
          <a:p>
            <a:endParaRPr lang="az-Latn-AZ" sz="1400"/>
          </a:p>
          <a:p>
            <a:r>
              <a:rPr lang="nb-NO" sz="1400"/>
              <a:t>1. Əsas sual: Bu komponent nədir? (Passiv / Aktiv)</a:t>
            </a:r>
            <a:r>
              <a:rPr lang="az-Latn-AZ" sz="1400"/>
              <a:t>.</a:t>
            </a:r>
          </a:p>
          <a:p>
            <a:endParaRPr lang="az-Latn-AZ" sz="1400"/>
          </a:p>
          <a:p>
            <a:r>
              <a:rPr lang="en-US" sz="1400"/>
              <a:t>Yeni komponent gördükdə ilk reflek</a:t>
            </a:r>
            <a:r>
              <a:rPr lang="az-Latn-AZ" sz="1400"/>
              <a:t> gərək</a:t>
            </a:r>
            <a:r>
              <a:rPr lang="en-US" sz="1400"/>
              <a:t> bu olsun:</a:t>
            </a:r>
            <a:r>
              <a:rPr lang="az-Latn-AZ" sz="1400"/>
              <a:t> </a:t>
            </a:r>
          </a:p>
          <a:p>
            <a:pPr marL="742950" lvl="1" indent="-285750">
              <a:lnSpc>
                <a:spcPct val="150000"/>
              </a:lnSpc>
              <a:buFont typeface="Arial" panose="020B0604020202020204" pitchFamily="34" charset="0"/>
              <a:buChar char="•"/>
            </a:pPr>
            <a:r>
              <a:rPr lang="az-Latn-AZ" sz="1400"/>
              <a:t>Bu p</a:t>
            </a:r>
            <a:r>
              <a:rPr lang="en-US" sz="1400"/>
              <a:t>assiv komponent</a:t>
            </a:r>
            <a:r>
              <a:rPr lang="az-Latn-AZ" sz="1400"/>
              <a:t>dir mi</a:t>
            </a:r>
            <a:r>
              <a:rPr lang="en-US" sz="1400"/>
              <a:t>?</a:t>
            </a:r>
            <a:r>
              <a:rPr lang="az-Latn-AZ" sz="1400"/>
              <a:t> </a:t>
            </a:r>
          </a:p>
          <a:p>
            <a:pPr marL="742950" lvl="1" indent="-285750">
              <a:lnSpc>
                <a:spcPct val="150000"/>
              </a:lnSpc>
              <a:buFont typeface="Arial" panose="020B0604020202020204" pitchFamily="34" charset="0"/>
              <a:buChar char="•"/>
            </a:pPr>
            <a:r>
              <a:rPr lang="en-US" sz="1400"/>
              <a:t>Öz-özünə enerji yarat</a:t>
            </a:r>
            <a:r>
              <a:rPr lang="az-Latn-AZ" sz="1400"/>
              <a:t>dır mı ? </a:t>
            </a:r>
          </a:p>
          <a:p>
            <a:pPr marL="742950" lvl="1" indent="-285750">
              <a:lnSpc>
                <a:spcPct val="150000"/>
              </a:lnSpc>
              <a:buFont typeface="Arial" panose="020B0604020202020204" pitchFamily="34" charset="0"/>
              <a:buChar char="•"/>
            </a:pPr>
            <a:r>
              <a:rPr lang="az-Latn-AZ" sz="1400"/>
              <a:t>Yoxsa s</a:t>
            </a:r>
            <a:r>
              <a:rPr lang="en-US" sz="1400"/>
              <a:t>adəcə məhdudlaşdırır</a:t>
            </a:r>
            <a:r>
              <a:rPr lang="az-Latn-AZ" sz="1400"/>
              <a:t> mı, </a:t>
            </a:r>
            <a:r>
              <a:rPr lang="en-US" sz="1400"/>
              <a:t> bölür</a:t>
            </a:r>
            <a:r>
              <a:rPr lang="az-Latn-AZ" sz="1400"/>
              <a:t> mü,</a:t>
            </a:r>
            <a:r>
              <a:rPr lang="en-US" sz="1400"/>
              <a:t>  dəyişir</a:t>
            </a:r>
            <a:r>
              <a:rPr lang="az-Latn-AZ" sz="1400"/>
              <a:t> mi ? </a:t>
            </a:r>
            <a:endParaRPr lang="en-US" sz="1400"/>
          </a:p>
          <a:p>
            <a:endParaRPr lang="en-US" sz="1400"/>
          </a:p>
          <a:p>
            <a:r>
              <a:rPr lang="en-US" sz="1400"/>
              <a:t>Misal:</a:t>
            </a:r>
          </a:p>
          <a:p>
            <a:pPr marL="742950" lvl="1" indent="-285750">
              <a:buFont typeface="Arial" panose="020B0604020202020204" pitchFamily="34" charset="0"/>
              <a:buChar char="•"/>
            </a:pPr>
            <a:r>
              <a:rPr lang="en-US" sz="1400" b="1"/>
              <a:t>Rezistor</a:t>
            </a:r>
            <a:r>
              <a:rPr lang="az-Latn-AZ" sz="1400"/>
              <a:t> - cərəyanı məhdudlaşdırmaq və dövrəni qorumaq üçün istifadə olunan passiv komponentdir.</a:t>
            </a:r>
            <a:endParaRPr lang="en-US" sz="1400"/>
          </a:p>
          <a:p>
            <a:pPr marL="742950" lvl="1" indent="-285750">
              <a:buFont typeface="Arial" panose="020B0604020202020204" pitchFamily="34" charset="0"/>
              <a:buChar char="•"/>
            </a:pPr>
            <a:r>
              <a:rPr lang="en-US" sz="1400" b="1"/>
              <a:t>Kondensator</a:t>
            </a:r>
            <a:r>
              <a:rPr lang="az-Latn-AZ" sz="1400"/>
              <a:t> - elektrik yükünü müvəqqəti saxlayıb buraxmaqla gərginliyi sabitləşdirən passiv komponentdir.</a:t>
            </a:r>
            <a:endParaRPr lang="en-US" sz="1400"/>
          </a:p>
          <a:p>
            <a:pPr marL="742950" lvl="1" indent="-285750">
              <a:buFont typeface="Arial" panose="020B0604020202020204" pitchFamily="34" charset="0"/>
              <a:buChar char="•"/>
            </a:pPr>
            <a:r>
              <a:rPr lang="en-US" sz="1400" b="1"/>
              <a:t>LDR</a:t>
            </a:r>
            <a:r>
              <a:rPr lang="az-Latn-AZ" sz="1400" b="1"/>
              <a:t> (</a:t>
            </a:r>
            <a:r>
              <a:rPr lang="en-US" sz="1400" b="1"/>
              <a:t>fotorezistor</a:t>
            </a:r>
            <a:r>
              <a:rPr lang="az-Latn-AZ" sz="1400" b="1"/>
              <a:t>) </a:t>
            </a:r>
            <a:r>
              <a:rPr lang="az-Latn-AZ" sz="1400"/>
              <a:t>- </a:t>
            </a:r>
            <a:r>
              <a:rPr lang="en-US" sz="1400"/>
              <a:t>işığın səviyyəsinə görə müqaviməti dəyişərək işığı ölçməyə yarayan passiv komponentdir.</a:t>
            </a:r>
            <a:endParaRPr lang="az-Latn-AZ" sz="1400"/>
          </a:p>
          <a:p>
            <a:pPr marL="742950" lvl="1" indent="-285750">
              <a:buFont typeface="Arial" panose="020B0604020202020204" pitchFamily="34" charset="0"/>
              <a:buChar char="•"/>
            </a:pPr>
            <a:r>
              <a:rPr lang="en-US" sz="1400" b="1"/>
              <a:t>NTC</a:t>
            </a:r>
            <a:r>
              <a:rPr lang="az-Latn-AZ" sz="1400" b="1"/>
              <a:t> (Negative Temperature Coefficient) </a:t>
            </a:r>
            <a:r>
              <a:rPr lang="az-Latn-AZ" sz="1400"/>
              <a:t>- </a:t>
            </a:r>
            <a:r>
              <a:rPr lang="en-US" sz="1400"/>
              <a:t>temperatur artdıqca müqaviməti azalan və istiliyi ölçmək üçün istifadə olunan passiv komponentdir.</a:t>
            </a:r>
            <a:br>
              <a:rPr lang="az-Latn-AZ" sz="1400"/>
            </a:br>
            <a:endParaRPr lang="en-US" sz="1400"/>
          </a:p>
          <a:p>
            <a:endParaRPr lang="az-Latn-AZ" sz="1400"/>
          </a:p>
          <a:p>
            <a:endParaRPr lang="az-Latn-AZ" sz="1400"/>
          </a:p>
          <a:p>
            <a:endParaRPr lang="az-Latn-AZ" sz="1400"/>
          </a:p>
          <a:p>
            <a:endParaRPr lang="az-Latn-AZ" sz="1400"/>
          </a:p>
          <a:p>
            <a:endParaRPr lang="az-Latn-AZ" sz="1400"/>
          </a:p>
          <a:p>
            <a:endParaRPr lang="en-US" sz="1400"/>
          </a:p>
          <a:p>
            <a:r>
              <a:rPr lang="en-US" sz="1400"/>
              <a:t>Qayda: passiv komponentlər “nəzarət etmir”, sadəcə təsir edir.</a:t>
            </a:r>
            <a:endParaRPr lang="ru-RU" sz="1400"/>
          </a:p>
        </p:txBody>
      </p:sp>
      <p:pic>
        <p:nvPicPr>
          <p:cNvPr id="3" name="Picture 2">
            <a:extLst>
              <a:ext uri="{FF2B5EF4-FFF2-40B4-BE49-F238E27FC236}">
                <a16:creationId xmlns:a16="http://schemas.microsoft.com/office/drawing/2014/main" id="{DE7AA2A5-0856-14C2-F2E8-0F1065B8A9C3}"/>
              </a:ext>
            </a:extLst>
          </p:cNvPr>
          <p:cNvPicPr>
            <a:picLocks noChangeAspect="1"/>
          </p:cNvPicPr>
          <p:nvPr/>
        </p:nvPicPr>
        <p:blipFill>
          <a:blip r:embed="rId2"/>
          <a:stretch>
            <a:fillRect/>
          </a:stretch>
        </p:blipFill>
        <p:spPr>
          <a:xfrm>
            <a:off x="0" y="4610916"/>
            <a:ext cx="1562208" cy="1047102"/>
          </a:xfrm>
          <a:prstGeom prst="rect">
            <a:avLst/>
          </a:prstGeom>
        </p:spPr>
      </p:pic>
      <p:pic>
        <p:nvPicPr>
          <p:cNvPr id="6" name="Picture 5">
            <a:extLst>
              <a:ext uri="{FF2B5EF4-FFF2-40B4-BE49-F238E27FC236}">
                <a16:creationId xmlns:a16="http://schemas.microsoft.com/office/drawing/2014/main" id="{7440398D-AD8C-2389-B321-86709F6230F2}"/>
              </a:ext>
            </a:extLst>
          </p:cNvPr>
          <p:cNvPicPr>
            <a:picLocks noChangeAspect="1"/>
          </p:cNvPicPr>
          <p:nvPr/>
        </p:nvPicPr>
        <p:blipFill>
          <a:blip r:embed="rId3"/>
          <a:stretch>
            <a:fillRect/>
          </a:stretch>
        </p:blipFill>
        <p:spPr>
          <a:xfrm>
            <a:off x="2205130" y="4608111"/>
            <a:ext cx="1322514" cy="1049907"/>
          </a:xfrm>
          <a:prstGeom prst="rect">
            <a:avLst/>
          </a:prstGeom>
        </p:spPr>
      </p:pic>
      <p:pic>
        <p:nvPicPr>
          <p:cNvPr id="8" name="Picture 7">
            <a:extLst>
              <a:ext uri="{FF2B5EF4-FFF2-40B4-BE49-F238E27FC236}">
                <a16:creationId xmlns:a16="http://schemas.microsoft.com/office/drawing/2014/main" id="{CE65809B-970C-77E1-D9CD-AAB5DD8DF63D}"/>
              </a:ext>
            </a:extLst>
          </p:cNvPr>
          <p:cNvPicPr>
            <a:picLocks noChangeAspect="1"/>
          </p:cNvPicPr>
          <p:nvPr/>
        </p:nvPicPr>
        <p:blipFill>
          <a:blip r:embed="rId4"/>
          <a:stretch>
            <a:fillRect/>
          </a:stretch>
        </p:blipFill>
        <p:spPr>
          <a:xfrm>
            <a:off x="4170566" y="4604885"/>
            <a:ext cx="1403383" cy="1053133"/>
          </a:xfrm>
          <a:prstGeom prst="rect">
            <a:avLst/>
          </a:prstGeom>
        </p:spPr>
      </p:pic>
      <p:pic>
        <p:nvPicPr>
          <p:cNvPr id="10" name="Picture 9">
            <a:extLst>
              <a:ext uri="{FF2B5EF4-FFF2-40B4-BE49-F238E27FC236}">
                <a16:creationId xmlns:a16="http://schemas.microsoft.com/office/drawing/2014/main" id="{0B3D945C-5363-C97C-DFCC-C767E90194FC}"/>
              </a:ext>
            </a:extLst>
          </p:cNvPr>
          <p:cNvPicPr>
            <a:picLocks noChangeAspect="1"/>
          </p:cNvPicPr>
          <p:nvPr/>
        </p:nvPicPr>
        <p:blipFill>
          <a:blip r:embed="rId5"/>
          <a:stretch>
            <a:fillRect/>
          </a:stretch>
        </p:blipFill>
        <p:spPr>
          <a:xfrm>
            <a:off x="6216871" y="4604885"/>
            <a:ext cx="1220906" cy="1053133"/>
          </a:xfrm>
          <a:prstGeom prst="rect">
            <a:avLst/>
          </a:prstGeom>
        </p:spPr>
      </p:pic>
    </p:spTree>
    <p:extLst>
      <p:ext uri="{BB962C8B-B14F-4D97-AF65-F5344CB8AC3E}">
        <p14:creationId xmlns:p14="http://schemas.microsoft.com/office/powerpoint/2010/main" val="199460949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4832092"/>
          </a:xfrm>
          <a:prstGeom prst="rect">
            <a:avLst/>
          </a:prstGeom>
          <a:noFill/>
        </p:spPr>
        <p:txBody>
          <a:bodyPr wrap="square">
            <a:spAutoFit/>
          </a:bodyPr>
          <a:lstStyle/>
          <a:p>
            <a:r>
              <a:rPr lang="en-US" sz="1400"/>
              <a:t>Aktiv komponent:</a:t>
            </a:r>
          </a:p>
          <a:p>
            <a:pPr marL="742950" lvl="1" indent="-285750">
              <a:buFont typeface="Arial" panose="020B0604020202020204" pitchFamily="34" charset="0"/>
              <a:buChar char="•"/>
            </a:pPr>
            <a:r>
              <a:rPr lang="en-US" sz="1400"/>
              <a:t>Enerjini idarə edir, gücləndirir və ya açıb-söndürür</a:t>
            </a:r>
          </a:p>
          <a:p>
            <a:pPr marL="742950" lvl="1" indent="-285750">
              <a:buFont typeface="Arial" panose="020B0604020202020204" pitchFamily="34" charset="0"/>
              <a:buChar char="•"/>
            </a:pPr>
            <a:r>
              <a:rPr lang="en-US" sz="1400"/>
              <a:t>Adətən 3 və ya daha çox pin olur</a:t>
            </a:r>
            <a:endParaRPr lang="az-Latn-AZ" sz="1400"/>
          </a:p>
          <a:p>
            <a:endParaRPr lang="az-Latn-AZ" sz="1400"/>
          </a:p>
          <a:p>
            <a:endParaRPr lang="az-Latn-AZ" sz="1400"/>
          </a:p>
          <a:p>
            <a:r>
              <a:rPr lang="en-US" sz="1400"/>
              <a:t>Misal:</a:t>
            </a:r>
          </a:p>
          <a:p>
            <a:pPr marL="742950" lvl="1" indent="-285750">
              <a:buFont typeface="Arial" panose="020B0604020202020204" pitchFamily="34" charset="0"/>
              <a:buChar char="•"/>
            </a:pPr>
            <a:r>
              <a:rPr lang="en-US" sz="1400"/>
              <a:t>Tranzistor</a:t>
            </a:r>
          </a:p>
          <a:p>
            <a:pPr marL="742950" lvl="1" indent="-285750">
              <a:buFont typeface="Arial" panose="020B0604020202020204" pitchFamily="34" charset="0"/>
              <a:buChar char="•"/>
            </a:pPr>
            <a:r>
              <a:rPr lang="en-US" sz="1400"/>
              <a:t>Rele</a:t>
            </a:r>
          </a:p>
          <a:p>
            <a:pPr marL="742950" lvl="1" indent="-285750">
              <a:buFont typeface="Arial" panose="020B0604020202020204" pitchFamily="34" charset="0"/>
              <a:buChar char="•"/>
            </a:pPr>
            <a:r>
              <a:rPr lang="en-US" sz="1400"/>
              <a:t>IC (Integrated Circuit)</a:t>
            </a:r>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r>
              <a:rPr lang="nn-NO" sz="1400"/>
              <a:t>Qayda: Aktiv komponentlər “qərar verir”.</a:t>
            </a:r>
            <a:endParaRPr lang="az-Latn-AZ" sz="1400"/>
          </a:p>
          <a:p>
            <a:endParaRPr lang="az-Latn-AZ" sz="1400"/>
          </a:p>
          <a:p>
            <a:endParaRPr lang="ru-RU" sz="1400"/>
          </a:p>
        </p:txBody>
      </p:sp>
      <p:pic>
        <p:nvPicPr>
          <p:cNvPr id="3" name="Picture 2">
            <a:extLst>
              <a:ext uri="{FF2B5EF4-FFF2-40B4-BE49-F238E27FC236}">
                <a16:creationId xmlns:a16="http://schemas.microsoft.com/office/drawing/2014/main" id="{84F7F80C-6319-5D7C-21F0-57A2C0F7D569}"/>
              </a:ext>
            </a:extLst>
          </p:cNvPr>
          <p:cNvPicPr>
            <a:picLocks noChangeAspect="1"/>
          </p:cNvPicPr>
          <p:nvPr/>
        </p:nvPicPr>
        <p:blipFill>
          <a:blip r:embed="rId2"/>
          <a:stretch>
            <a:fillRect/>
          </a:stretch>
        </p:blipFill>
        <p:spPr>
          <a:xfrm>
            <a:off x="270057" y="2163840"/>
            <a:ext cx="1918668" cy="1705148"/>
          </a:xfrm>
          <a:prstGeom prst="rect">
            <a:avLst/>
          </a:prstGeom>
        </p:spPr>
      </p:pic>
      <p:pic>
        <p:nvPicPr>
          <p:cNvPr id="6" name="Picture 5">
            <a:extLst>
              <a:ext uri="{FF2B5EF4-FFF2-40B4-BE49-F238E27FC236}">
                <a16:creationId xmlns:a16="http://schemas.microsoft.com/office/drawing/2014/main" id="{8BFFD82F-0983-143E-30F0-C15E1E2471BF}"/>
              </a:ext>
            </a:extLst>
          </p:cNvPr>
          <p:cNvPicPr>
            <a:picLocks noChangeAspect="1"/>
          </p:cNvPicPr>
          <p:nvPr/>
        </p:nvPicPr>
        <p:blipFill>
          <a:blip r:embed="rId3"/>
          <a:stretch>
            <a:fillRect/>
          </a:stretch>
        </p:blipFill>
        <p:spPr>
          <a:xfrm>
            <a:off x="2738382" y="2163841"/>
            <a:ext cx="1964892" cy="1710012"/>
          </a:xfrm>
          <a:prstGeom prst="rect">
            <a:avLst/>
          </a:prstGeom>
        </p:spPr>
      </p:pic>
      <p:pic>
        <p:nvPicPr>
          <p:cNvPr id="8" name="Picture 7">
            <a:extLst>
              <a:ext uri="{FF2B5EF4-FFF2-40B4-BE49-F238E27FC236}">
                <a16:creationId xmlns:a16="http://schemas.microsoft.com/office/drawing/2014/main" id="{83C66F75-3780-0BD9-E193-F01E44532169}"/>
              </a:ext>
            </a:extLst>
          </p:cNvPr>
          <p:cNvPicPr>
            <a:picLocks noChangeAspect="1"/>
          </p:cNvPicPr>
          <p:nvPr/>
        </p:nvPicPr>
        <p:blipFill>
          <a:blip r:embed="rId4"/>
          <a:stretch>
            <a:fillRect/>
          </a:stretch>
        </p:blipFill>
        <p:spPr>
          <a:xfrm>
            <a:off x="5424560" y="2228513"/>
            <a:ext cx="2064167" cy="1643508"/>
          </a:xfrm>
          <a:prstGeom prst="rect">
            <a:avLst/>
          </a:prstGeom>
        </p:spPr>
      </p:pic>
    </p:spTree>
    <p:extLst>
      <p:ext uri="{BB962C8B-B14F-4D97-AF65-F5344CB8AC3E}">
        <p14:creationId xmlns:p14="http://schemas.microsoft.com/office/powerpoint/2010/main" val="157760293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5478423"/>
          </a:xfrm>
          <a:prstGeom prst="rect">
            <a:avLst/>
          </a:prstGeom>
          <a:noFill/>
        </p:spPr>
        <p:txBody>
          <a:bodyPr wrap="square">
            <a:spAutoFit/>
          </a:bodyPr>
          <a:lstStyle/>
          <a:p>
            <a:r>
              <a:rPr lang="en-US" sz="1400"/>
              <a:t>Hər yeni komponent üçün ikinci sual: Bu komponentə </a:t>
            </a:r>
            <a:r>
              <a:rPr lang="en-US" sz="1400" b="1"/>
              <a:t>VCC</a:t>
            </a:r>
            <a:r>
              <a:rPr lang="en-US" sz="1400"/>
              <a:t> və </a:t>
            </a:r>
            <a:r>
              <a:rPr lang="en-US" sz="1400" b="1"/>
              <a:t>GND</a:t>
            </a:r>
            <a:r>
              <a:rPr lang="en-US" sz="1400"/>
              <a:t> lazımdırmı?</a:t>
            </a:r>
          </a:p>
          <a:p>
            <a:pPr marL="742950" lvl="1" indent="-285750">
              <a:lnSpc>
                <a:spcPct val="150000"/>
              </a:lnSpc>
              <a:buFont typeface="Arial" panose="020B0604020202020204" pitchFamily="34" charset="0"/>
              <a:buChar char="•"/>
            </a:pPr>
            <a:r>
              <a:rPr lang="en-US" sz="1400"/>
              <a:t>Bəli → aktivdir</a:t>
            </a:r>
          </a:p>
          <a:p>
            <a:pPr marL="742950" lvl="1" indent="-285750">
              <a:lnSpc>
                <a:spcPct val="150000"/>
              </a:lnSpc>
              <a:buFont typeface="Arial" panose="020B0604020202020204" pitchFamily="34" charset="0"/>
              <a:buChar char="•"/>
            </a:pPr>
            <a:r>
              <a:rPr lang="en-US" sz="1400"/>
              <a:t>Xeyr → passivdir</a:t>
            </a:r>
          </a:p>
          <a:p>
            <a:endParaRPr lang="en-US" sz="1400"/>
          </a:p>
          <a:p>
            <a:endParaRPr lang="en-US" sz="1400"/>
          </a:p>
          <a:p>
            <a:endParaRPr lang="en-US" sz="1400"/>
          </a:p>
          <a:p>
            <a:endParaRPr lang="en-US" sz="1400"/>
          </a:p>
          <a:p>
            <a:r>
              <a:rPr lang="en-US" sz="1400"/>
              <a:t>Hər komponent mütləq bu 3 roldan birini oynayır: </a:t>
            </a:r>
          </a:p>
          <a:p>
            <a:endParaRPr lang="en-US" sz="1400"/>
          </a:p>
          <a:p>
            <a:r>
              <a:rPr lang="en-US" sz="1400"/>
              <a:t>Input (oxuyuram)</a:t>
            </a:r>
          </a:p>
          <a:p>
            <a:pPr marL="742950" lvl="1" indent="-285750">
              <a:buFont typeface="Arial" panose="020B0604020202020204" pitchFamily="34" charset="0"/>
              <a:buChar char="•"/>
            </a:pPr>
            <a:r>
              <a:rPr lang="en-US" sz="1400"/>
              <a:t>Sensorlar</a:t>
            </a:r>
          </a:p>
          <a:p>
            <a:pPr marL="742950" lvl="1" indent="-285750">
              <a:buFont typeface="Arial" panose="020B0604020202020204" pitchFamily="34" charset="0"/>
              <a:buChar char="•"/>
            </a:pPr>
            <a:r>
              <a:rPr lang="en-US" sz="1400"/>
              <a:t>Düymə, joystick</a:t>
            </a:r>
          </a:p>
          <a:p>
            <a:endParaRPr lang="en-US" sz="1400"/>
          </a:p>
          <a:p>
            <a:r>
              <a:rPr lang="en-US" sz="1400"/>
              <a:t>Process (emal edir)</a:t>
            </a:r>
          </a:p>
          <a:p>
            <a:pPr marL="742950" lvl="1" indent="-285750">
              <a:buFont typeface="Arial" panose="020B0604020202020204" pitchFamily="34" charset="0"/>
              <a:buChar char="•"/>
            </a:pPr>
            <a:r>
              <a:rPr lang="en-US" sz="1400"/>
              <a:t>Arduino</a:t>
            </a:r>
          </a:p>
          <a:p>
            <a:pPr marL="742950" lvl="1" indent="-285750">
              <a:buFont typeface="Arial" panose="020B0604020202020204" pitchFamily="34" charset="0"/>
              <a:buChar char="•"/>
            </a:pPr>
            <a:r>
              <a:rPr lang="en-US" sz="1400"/>
              <a:t>IC-lər</a:t>
            </a:r>
          </a:p>
          <a:p>
            <a:endParaRPr lang="en-US" sz="1400"/>
          </a:p>
          <a:p>
            <a:r>
              <a:rPr lang="en-US" sz="1400"/>
              <a:t>Output (nəticə göstərir)</a:t>
            </a:r>
          </a:p>
          <a:p>
            <a:pPr marL="742950" lvl="1" indent="-285750">
              <a:buFont typeface="Arial" panose="020B0604020202020204" pitchFamily="34" charset="0"/>
              <a:buChar char="•"/>
            </a:pPr>
            <a:r>
              <a:rPr lang="en-US" sz="1400"/>
              <a:t>LED</a:t>
            </a:r>
          </a:p>
          <a:p>
            <a:pPr marL="742950" lvl="1" indent="-285750">
              <a:buFont typeface="Arial" panose="020B0604020202020204" pitchFamily="34" charset="0"/>
              <a:buChar char="•"/>
            </a:pPr>
            <a:r>
              <a:rPr lang="en-US" sz="1400"/>
              <a:t>Motor</a:t>
            </a:r>
          </a:p>
          <a:p>
            <a:pPr marL="742950" lvl="1" indent="-285750">
              <a:buFont typeface="Arial" panose="020B0604020202020204" pitchFamily="34" charset="0"/>
              <a:buChar char="•"/>
            </a:pPr>
            <a:r>
              <a:rPr lang="en-US" sz="1400"/>
              <a:t>LCD</a:t>
            </a:r>
          </a:p>
          <a:p>
            <a:pPr marL="742950" lvl="1" indent="-285750">
              <a:buFont typeface="Arial" panose="020B0604020202020204" pitchFamily="34" charset="0"/>
              <a:buChar char="•"/>
            </a:pPr>
            <a:r>
              <a:rPr lang="en-US" sz="1400"/>
              <a:t>Buzzer</a:t>
            </a:r>
          </a:p>
          <a:p>
            <a:endParaRPr lang="en-US" sz="1400"/>
          </a:p>
          <a:p>
            <a:endParaRPr lang="ru-RU" sz="1400"/>
          </a:p>
        </p:txBody>
      </p:sp>
    </p:spTree>
    <p:extLst>
      <p:ext uri="{BB962C8B-B14F-4D97-AF65-F5344CB8AC3E}">
        <p14:creationId xmlns:p14="http://schemas.microsoft.com/office/powerpoint/2010/main" val="248913390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4616648"/>
          </a:xfrm>
          <a:prstGeom prst="rect">
            <a:avLst/>
          </a:prstGeom>
          <a:noFill/>
        </p:spPr>
        <p:txBody>
          <a:bodyPr wrap="square">
            <a:spAutoFit/>
          </a:bodyPr>
          <a:lstStyle/>
          <a:p>
            <a:r>
              <a:rPr lang="en-US" sz="1400"/>
              <a:t>Pin adlarına m</a:t>
            </a:r>
            <a:r>
              <a:rPr lang="az-Latn-AZ" sz="1400"/>
              <a:t>ütləq </a:t>
            </a:r>
            <a:r>
              <a:rPr lang="en-US" sz="1400"/>
              <a:t>fikir verm</a:t>
            </a:r>
            <a:r>
              <a:rPr lang="az-Latn-AZ" sz="1400"/>
              <a:t>ək lazımdır:  </a:t>
            </a:r>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r>
              <a:rPr lang="az-Latn-AZ" sz="1400"/>
              <a:t>Pin adlarını oxuya bilən adam datasheetsiz də 60% işi görür. </a:t>
            </a:r>
          </a:p>
          <a:p>
            <a:endParaRPr lang="az-Latn-AZ" sz="1400"/>
          </a:p>
          <a:p>
            <a:r>
              <a:rPr lang="en-US" sz="1400" b="1"/>
              <a:t>Datasheet</a:t>
            </a:r>
            <a:r>
              <a:rPr lang="en-US" sz="1400"/>
              <a:t> – bir komponentin necə işlədiyini, necə qoşulduğunu və hansı limitlərdə təhlükəsiz istifadə olunacağını göstərən rəsmi texniki sənəddir.</a:t>
            </a:r>
            <a:endParaRPr lang="az-Latn-AZ" sz="1400"/>
          </a:p>
          <a:p>
            <a:endParaRPr lang="az-Latn-AZ" sz="1400"/>
          </a:p>
          <a:p>
            <a:r>
              <a:rPr lang="az-Latn-AZ" sz="1400"/>
              <a:t>Əzbərləmək lazım deyil.</a:t>
            </a:r>
            <a:endParaRPr lang="ru-RU" sz="1400"/>
          </a:p>
        </p:txBody>
      </p:sp>
      <p:graphicFrame>
        <p:nvGraphicFramePr>
          <p:cNvPr id="2" name="Table 1">
            <a:extLst>
              <a:ext uri="{FF2B5EF4-FFF2-40B4-BE49-F238E27FC236}">
                <a16:creationId xmlns:a16="http://schemas.microsoft.com/office/drawing/2014/main" id="{D5502DF1-2D40-4509-674D-7577415CF3F7}"/>
              </a:ext>
            </a:extLst>
          </p:cNvPr>
          <p:cNvGraphicFramePr>
            <a:graphicFrameLocks noGrp="1"/>
          </p:cNvGraphicFramePr>
          <p:nvPr>
            <p:extLst>
              <p:ext uri="{D42A27DB-BD31-4B8C-83A1-F6EECF244321}">
                <p14:modId xmlns:p14="http://schemas.microsoft.com/office/powerpoint/2010/main" val="1878018309"/>
              </p:ext>
            </p:extLst>
          </p:nvPr>
        </p:nvGraphicFramePr>
        <p:xfrm>
          <a:off x="107004" y="369332"/>
          <a:ext cx="3412788" cy="2926080"/>
        </p:xfrm>
        <a:graphic>
          <a:graphicData uri="http://schemas.openxmlformats.org/drawingml/2006/table">
            <a:tbl>
              <a:tblPr/>
              <a:tblGrid>
                <a:gridCol w="1706394">
                  <a:extLst>
                    <a:ext uri="{9D8B030D-6E8A-4147-A177-3AD203B41FA5}">
                      <a16:colId xmlns:a16="http://schemas.microsoft.com/office/drawing/2014/main" val="3233790186"/>
                    </a:ext>
                  </a:extLst>
                </a:gridCol>
                <a:gridCol w="1706394">
                  <a:extLst>
                    <a:ext uri="{9D8B030D-6E8A-4147-A177-3AD203B41FA5}">
                      <a16:colId xmlns:a16="http://schemas.microsoft.com/office/drawing/2014/main" val="10590295"/>
                    </a:ext>
                  </a:extLst>
                </a:gridCol>
              </a:tblGrid>
              <a:tr h="0">
                <a:tc>
                  <a:txBody>
                    <a:bodyPr/>
                    <a:lstStyle/>
                    <a:p>
                      <a:r>
                        <a:rPr lang="en-US" b="1"/>
                        <a:t>Pin adı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r>
                        <a:rPr lang="en-US" b="1"/>
                        <a:t>Məna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444608110"/>
                  </a:ext>
                </a:extLst>
              </a:tr>
              <a:tr h="0">
                <a:tc>
                  <a:txBody>
                    <a:bodyPr/>
                    <a:lstStyle/>
                    <a:p>
                      <a:r>
                        <a:rPr lang="en-US"/>
                        <a:t>VCC</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Enerji</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92441317"/>
                  </a:ext>
                </a:extLst>
              </a:tr>
              <a:tr h="0">
                <a:tc>
                  <a:txBody>
                    <a:bodyPr/>
                    <a:lstStyle/>
                    <a:p>
                      <a:r>
                        <a:rPr lang="en-US"/>
                        <a:t>GND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Torpaq</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42824413"/>
                  </a:ext>
                </a:extLst>
              </a:tr>
              <a:tr h="0">
                <a:tc>
                  <a:txBody>
                    <a:bodyPr/>
                    <a:lstStyle/>
                    <a:p>
                      <a:r>
                        <a:rPr lang="en-US"/>
                        <a:t>OUT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Çıxış</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50481661"/>
                  </a:ext>
                </a:extLst>
              </a:tr>
              <a:tr h="0">
                <a:tc>
                  <a:txBody>
                    <a:bodyPr/>
                    <a:lstStyle/>
                    <a:p>
                      <a:r>
                        <a:rPr lang="en-US"/>
                        <a:t>IN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Giriş</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136251"/>
                  </a:ext>
                </a:extLst>
              </a:tr>
              <a:tr h="0">
                <a:tc>
                  <a:txBody>
                    <a:bodyPr/>
                    <a:lstStyle/>
                    <a:p>
                      <a:r>
                        <a:rPr lang="en-US"/>
                        <a:t>SIG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Siqnal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90019007"/>
                  </a:ext>
                </a:extLst>
              </a:tr>
              <a:tr h="0">
                <a:tc>
                  <a:txBody>
                    <a:bodyPr/>
                    <a:lstStyle/>
                    <a:p>
                      <a:r>
                        <a:rPr lang="en-US"/>
                        <a:t>SDA/SCL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Data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35606499"/>
                  </a:ext>
                </a:extLst>
              </a:tr>
              <a:tr h="0">
                <a:tc>
                  <a:txBody>
                    <a:bodyPr/>
                    <a:lstStyle/>
                    <a:p>
                      <a:r>
                        <a:rPr lang="en-US"/>
                        <a:t>TX/RX</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Serial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92356015"/>
                  </a:ext>
                </a:extLst>
              </a:tr>
            </a:tbl>
          </a:graphicData>
        </a:graphic>
      </p:graphicFrame>
      <p:pic>
        <p:nvPicPr>
          <p:cNvPr id="4" name="Picture 3">
            <a:extLst>
              <a:ext uri="{FF2B5EF4-FFF2-40B4-BE49-F238E27FC236}">
                <a16:creationId xmlns:a16="http://schemas.microsoft.com/office/drawing/2014/main" id="{96FEE586-4879-793C-8155-D81D25D7D219}"/>
              </a:ext>
            </a:extLst>
          </p:cNvPr>
          <p:cNvPicPr>
            <a:picLocks noChangeAspect="1"/>
          </p:cNvPicPr>
          <p:nvPr/>
        </p:nvPicPr>
        <p:blipFill>
          <a:blip r:embed="rId2"/>
          <a:stretch>
            <a:fillRect/>
          </a:stretch>
        </p:blipFill>
        <p:spPr>
          <a:xfrm>
            <a:off x="1" y="4616648"/>
            <a:ext cx="3522494" cy="2241352"/>
          </a:xfrm>
          <a:prstGeom prst="rect">
            <a:avLst/>
          </a:prstGeom>
        </p:spPr>
      </p:pic>
    </p:spTree>
    <p:extLst>
      <p:ext uri="{BB962C8B-B14F-4D97-AF65-F5344CB8AC3E}">
        <p14:creationId xmlns:p14="http://schemas.microsoft.com/office/powerpoint/2010/main" val="80209068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5047536"/>
          </a:xfrm>
          <a:prstGeom prst="rect">
            <a:avLst/>
          </a:prstGeom>
          <a:noFill/>
        </p:spPr>
        <p:txBody>
          <a:bodyPr wrap="square">
            <a:spAutoFit/>
          </a:bodyPr>
          <a:lstStyle/>
          <a:p>
            <a:r>
              <a:rPr lang="en-US" sz="1400"/>
              <a:t>Yeni komponentdə mütləq buna fikir ver: Analogdur, yoxsa Digital?</a:t>
            </a:r>
            <a:endParaRPr lang="az-Latn-AZ" sz="1400"/>
          </a:p>
          <a:p>
            <a:pPr marL="742950" lvl="1" indent="-285750">
              <a:lnSpc>
                <a:spcPct val="150000"/>
              </a:lnSpc>
              <a:buFont typeface="Arial" panose="020B0604020202020204" pitchFamily="34" charset="0"/>
              <a:buChar char="•"/>
            </a:pPr>
            <a:r>
              <a:rPr lang="en-US" sz="1400"/>
              <a:t>Analog → dəyişən dəyər (0–1023)</a:t>
            </a:r>
          </a:p>
          <a:p>
            <a:pPr marL="742950" lvl="1" indent="-285750">
              <a:lnSpc>
                <a:spcPct val="150000"/>
              </a:lnSpc>
              <a:buFont typeface="Arial" panose="020B0604020202020204" pitchFamily="34" charset="0"/>
              <a:buChar char="•"/>
            </a:pPr>
            <a:r>
              <a:rPr lang="en-US" sz="1400"/>
              <a:t>Digital → 0 və 1</a:t>
            </a:r>
            <a:endParaRPr lang="az-Latn-AZ" sz="1400"/>
          </a:p>
          <a:p>
            <a:endParaRPr lang="az-Latn-AZ" sz="1400"/>
          </a:p>
          <a:p>
            <a:r>
              <a:rPr lang="en-US" sz="1400"/>
              <a:t>Arduino üçün siqnal</a:t>
            </a:r>
            <a:r>
              <a:rPr lang="az-Latn-AZ" sz="1400"/>
              <a:t>, </a:t>
            </a:r>
            <a:r>
              <a:rPr lang="en-US" sz="1400"/>
              <a:t>oxuduğu və ya göndərdiyi dəyər</a:t>
            </a:r>
            <a:r>
              <a:rPr lang="az-Latn-AZ" sz="1400"/>
              <a:t>dir</a:t>
            </a:r>
            <a:r>
              <a:rPr lang="en-US" sz="1400"/>
              <a:t>.</a:t>
            </a:r>
            <a:endParaRPr lang="az-Latn-AZ" sz="1400"/>
          </a:p>
          <a:p>
            <a:endParaRPr lang="az-Latn-AZ" sz="1400"/>
          </a:p>
          <a:p>
            <a:r>
              <a:rPr lang="en-US" sz="1400"/>
              <a:t>Digital siqnalın cəmi iki hal var: 1 və 0.</a:t>
            </a:r>
            <a:r>
              <a:rPr lang="az-Latn-AZ" sz="1400"/>
              <a:t> Məsələn, düymə basılıbdırsa 1 əks halda 0 olar. Rele açıqdırsa 1 əks halda 0 –dır.</a:t>
            </a:r>
          </a:p>
          <a:p>
            <a:endParaRPr lang="az-Latn-AZ" sz="1400"/>
          </a:p>
          <a:p>
            <a:r>
              <a:rPr lang="en-US" sz="1400"/>
              <a:t>Analog siqnalda isə arada çoxlu dəyərlər var. Məsələn, potensiometr az çevrilibsə 120, yarı çevrilibsə 512, tam çevrilibsə 900 kimi.</a:t>
            </a:r>
            <a:endParaRPr lang="az-Latn-AZ" sz="1400"/>
          </a:p>
          <a:p>
            <a:endParaRPr lang="az-Latn-AZ" sz="1400"/>
          </a:p>
          <a:p>
            <a:r>
              <a:rPr lang="en-US" sz="1400"/>
              <a:t>LDR (işıq az–orta–çox)</a:t>
            </a:r>
            <a:r>
              <a:rPr lang="az-Latn-AZ" sz="1400"/>
              <a:t>.</a:t>
            </a:r>
          </a:p>
          <a:p>
            <a:endParaRPr lang="en-US" sz="1400"/>
          </a:p>
          <a:p>
            <a:r>
              <a:rPr lang="en-US" sz="1400"/>
              <a:t>NTC (soyuq–ilıq–isti)</a:t>
            </a:r>
            <a:r>
              <a:rPr lang="az-Latn-AZ" sz="1400"/>
              <a:t>.</a:t>
            </a:r>
          </a:p>
          <a:p>
            <a:endParaRPr lang="az-Latn-AZ" sz="1400"/>
          </a:p>
          <a:p>
            <a:endParaRPr lang="az-Latn-AZ" sz="1400"/>
          </a:p>
          <a:p>
            <a:endParaRPr lang="az-Latn-AZ" sz="1400"/>
          </a:p>
          <a:p>
            <a:r>
              <a:rPr lang="en-US" sz="1400" b="1">
                <a:solidFill>
                  <a:srgbClr val="0070C0"/>
                </a:solidFill>
              </a:rPr>
              <a:t>Bunu bilmək onun üçün vacibdir ki</a:t>
            </a:r>
            <a:r>
              <a:rPr lang="en-US" sz="1400"/>
              <a:t>:</a:t>
            </a:r>
            <a:endParaRPr lang="az-Latn-AZ" sz="1400"/>
          </a:p>
          <a:p>
            <a:pPr marL="742950" lvl="1" indent="-285750">
              <a:lnSpc>
                <a:spcPct val="150000"/>
              </a:lnSpc>
              <a:buFont typeface="Arial" panose="020B0604020202020204" pitchFamily="34" charset="0"/>
              <a:buChar char="•"/>
            </a:pPr>
            <a:r>
              <a:rPr lang="en-US" sz="1400"/>
              <a:t>Digital komponent → digital pin</a:t>
            </a:r>
          </a:p>
          <a:p>
            <a:pPr marL="742950" lvl="1" indent="-285750">
              <a:lnSpc>
                <a:spcPct val="150000"/>
              </a:lnSpc>
              <a:buFont typeface="Arial" panose="020B0604020202020204" pitchFamily="34" charset="0"/>
              <a:buChar char="•"/>
            </a:pPr>
            <a:r>
              <a:rPr lang="en-US" sz="1400"/>
              <a:t>Analog komponent → analog pin</a:t>
            </a:r>
            <a:endParaRPr lang="az-Latn-AZ" sz="1400"/>
          </a:p>
          <a:p>
            <a:endParaRPr lang="az-Latn-AZ" sz="1400"/>
          </a:p>
          <a:p>
            <a:r>
              <a:rPr lang="en-US" sz="1400"/>
              <a:t>Əgər yanlış qoşularsa dəyərlər oxunmaz.</a:t>
            </a:r>
            <a:endParaRPr lang="ru-RU" sz="1400"/>
          </a:p>
        </p:txBody>
      </p:sp>
    </p:spTree>
    <p:extLst>
      <p:ext uri="{BB962C8B-B14F-4D97-AF65-F5344CB8AC3E}">
        <p14:creationId xmlns:p14="http://schemas.microsoft.com/office/powerpoint/2010/main" val="382899784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4908780"/>
          </a:xfrm>
          <a:prstGeom prst="rect">
            <a:avLst/>
          </a:prstGeom>
          <a:noFill/>
        </p:spPr>
        <p:txBody>
          <a:bodyPr wrap="square">
            <a:spAutoFit/>
          </a:bodyPr>
          <a:lstStyle/>
          <a:p>
            <a:pPr>
              <a:lnSpc>
                <a:spcPct val="150000"/>
              </a:lnSpc>
            </a:pPr>
            <a:r>
              <a:rPr lang="en-US" sz="1400"/>
              <a:t>“Arduino idarə edir, iş görmür”</a:t>
            </a:r>
            <a:endParaRPr lang="az-Latn-AZ" sz="1400"/>
          </a:p>
          <a:p>
            <a:pPr>
              <a:lnSpc>
                <a:spcPct val="150000"/>
              </a:lnSpc>
            </a:pPr>
            <a:endParaRPr lang="az-Latn-AZ" sz="1400"/>
          </a:p>
          <a:p>
            <a:pPr>
              <a:lnSpc>
                <a:spcPct val="150000"/>
              </a:lnSpc>
            </a:pPr>
            <a:r>
              <a:rPr lang="az-Latn-AZ" sz="1400" b="1"/>
              <a:t>Bu nə deməkdir </a:t>
            </a:r>
            <a:r>
              <a:rPr lang="az-Latn-AZ" sz="1400"/>
              <a:t>: Arduino yalnız əmr verən beyin rolunu oynayır, lakin fiziki olaraq güc tələb edən işi görə bilmir. Arduino-nun pinlərindən çıxan cərəyan çox zəifdir (təxminən 20–40 mA) və bu güc yalnız LED, sensor və oxuma əməliyyatları üçün yetərlidir. Motor, rele və solenoid kimi komponentlər isə işləmək üçün daha çox cərəyan tələb edir və Arduino bu cərəyanı verə bilmədiyi üçün belə komponentləri birbaşa qoşmaq olmaz. Əgər birbaşa qoşularsa, Arduino həddindən artıq yüklənir və sıradan çıxa bilər. </a:t>
            </a:r>
          </a:p>
          <a:p>
            <a:pPr>
              <a:lnSpc>
                <a:spcPct val="150000"/>
              </a:lnSpc>
            </a:pPr>
            <a:endParaRPr lang="az-Latn-AZ" sz="1400"/>
          </a:p>
          <a:p>
            <a:pPr>
              <a:lnSpc>
                <a:spcPct val="150000"/>
              </a:lnSpc>
            </a:pPr>
            <a:r>
              <a:rPr lang="az-Latn-AZ" sz="1400"/>
              <a:t>Buna görə Arduino bu tip komponentlərə yalnız siqnal göndərir, real gücü isə tranzistor, rele modulu və ya motor driver kimi aralıq element verir. Yəni Arduino “indi işə düş” qərarını verir, amma enerjini ayrıca mənbə və driver ötürür. Bu səbəbdən </a:t>
            </a:r>
            <a:r>
              <a:rPr lang="az-Latn-AZ" sz="1400" b="1" i="1"/>
              <a:t>cərəyan çox tələb edən hər bir komponentdə mütləq arada driver olmalıdır</a:t>
            </a:r>
            <a:r>
              <a:rPr lang="az-Latn-AZ" sz="1400"/>
              <a:t>.</a:t>
            </a:r>
          </a:p>
          <a:p>
            <a:pPr>
              <a:lnSpc>
                <a:spcPct val="150000"/>
              </a:lnSpc>
            </a:pPr>
            <a:endParaRPr lang="az-Latn-AZ" sz="1400"/>
          </a:p>
          <a:p>
            <a:pPr>
              <a:lnSpc>
                <a:spcPct val="150000"/>
              </a:lnSpc>
            </a:pPr>
            <a:r>
              <a:rPr lang="en-US" sz="1400" b="1"/>
              <a:t>Qayda belədir ki</a:t>
            </a:r>
            <a:r>
              <a:rPr lang="az-Latn-AZ" sz="1400" b="1"/>
              <a:t>:</a:t>
            </a:r>
            <a:r>
              <a:rPr lang="en-US" sz="1400"/>
              <a:t> yeni komponent gördükdə onun nə qədər cərəyan </a:t>
            </a:r>
            <a:br>
              <a:rPr lang="az-Latn-AZ" sz="1400"/>
            </a:br>
            <a:r>
              <a:rPr lang="en-US" sz="1400"/>
              <a:t>aldığına baxmaq lazımdır. Əgər cərəyan çoxdursa onda driver metləq lazımdır.</a:t>
            </a:r>
            <a:endParaRPr lang="az-Latn-AZ" sz="1400"/>
          </a:p>
          <a:p>
            <a:pPr>
              <a:lnSpc>
                <a:spcPct val="150000"/>
              </a:lnSpc>
            </a:pPr>
            <a:endParaRPr lang="az-Latn-AZ" sz="1400"/>
          </a:p>
          <a:p>
            <a:pPr>
              <a:lnSpc>
                <a:spcPct val="150000"/>
              </a:lnSpc>
            </a:pPr>
            <a:endParaRPr lang="ru-RU" sz="1400"/>
          </a:p>
        </p:txBody>
      </p:sp>
      <p:pic>
        <p:nvPicPr>
          <p:cNvPr id="2" name="Picture 1">
            <a:extLst>
              <a:ext uri="{FF2B5EF4-FFF2-40B4-BE49-F238E27FC236}">
                <a16:creationId xmlns:a16="http://schemas.microsoft.com/office/drawing/2014/main" id="{ABC220E8-9FDA-0B0D-3EEC-9426107FF1C2}"/>
              </a:ext>
            </a:extLst>
          </p:cNvPr>
          <p:cNvPicPr>
            <a:picLocks noChangeAspect="1"/>
          </p:cNvPicPr>
          <p:nvPr/>
        </p:nvPicPr>
        <p:blipFill>
          <a:blip r:embed="rId2"/>
          <a:stretch>
            <a:fillRect/>
          </a:stretch>
        </p:blipFill>
        <p:spPr>
          <a:xfrm>
            <a:off x="6458780" y="3803515"/>
            <a:ext cx="5733220" cy="3054485"/>
          </a:xfrm>
          <a:prstGeom prst="rect">
            <a:avLst/>
          </a:prstGeom>
        </p:spPr>
      </p:pic>
    </p:spTree>
    <p:extLst>
      <p:ext uri="{BB962C8B-B14F-4D97-AF65-F5344CB8AC3E}">
        <p14:creationId xmlns:p14="http://schemas.microsoft.com/office/powerpoint/2010/main" val="31791828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6447919"/>
          </a:xfrm>
          <a:prstGeom prst="rect">
            <a:avLst/>
          </a:prstGeom>
          <a:noFill/>
        </p:spPr>
        <p:txBody>
          <a:bodyPr wrap="square">
            <a:spAutoFit/>
          </a:bodyPr>
          <a:lstStyle/>
          <a:p>
            <a:r>
              <a:rPr lang="az-Latn-AZ" sz="1400"/>
              <a:t>Arduino üçün set almaq yaxud Tinkercad ilə öyrənmək olar: </a:t>
            </a:r>
            <a:r>
              <a:rPr lang="az-Latn-AZ" sz="1400">
                <a:hlinkClick r:id="rId2"/>
              </a:rPr>
              <a:t>https://www.tinkercad.com/projects/Basics-of-Arduino-TINKERCAD</a:t>
            </a:r>
            <a:endParaRPr lang="az-Latn-AZ" sz="1400"/>
          </a:p>
          <a:p>
            <a:endParaRPr lang="az-Latn-AZ" sz="1400"/>
          </a:p>
          <a:p>
            <a:endParaRPr lang="az-Latn-AZ" sz="1400"/>
          </a:p>
          <a:p>
            <a:r>
              <a:rPr lang="az-Latn-AZ" sz="1400"/>
              <a:t>Tinkercad elə bir platformadır ki, heç bir Arduino seti almadan məşq edə bilərsin. </a:t>
            </a:r>
          </a:p>
          <a:p>
            <a:endParaRPr lang="az-Latn-AZ" sz="1400"/>
          </a:p>
          <a:p>
            <a:r>
              <a:rPr lang="en-US" sz="1400"/>
              <a:t>Tinkercad — brauzerdə işləyən, proqram yükləmədən istifadə olunan öyrədici onlayn platformadır.</a:t>
            </a:r>
          </a:p>
          <a:p>
            <a:r>
              <a:rPr lang="en-US" sz="1400"/>
              <a:t>Əsas məqsədi: təcrübə edərək öyrətmək.</a:t>
            </a:r>
          </a:p>
          <a:p>
            <a:endParaRPr lang="en-US" sz="1400"/>
          </a:p>
          <a:p>
            <a:r>
              <a:rPr lang="en-US" sz="1400"/>
              <a:t>O, üç istiqaməti bir araya gətirir:</a:t>
            </a:r>
          </a:p>
          <a:p>
            <a:pPr marL="742950" lvl="1" indent="-285750">
              <a:lnSpc>
                <a:spcPct val="150000"/>
              </a:lnSpc>
              <a:buFont typeface="Wingdings" panose="05000000000000000000" pitchFamily="2" charset="2"/>
              <a:buChar char="q"/>
            </a:pPr>
            <a:r>
              <a:rPr lang="en-US" sz="1400"/>
              <a:t>3D modelləşdirmə</a:t>
            </a:r>
          </a:p>
          <a:p>
            <a:pPr marL="742950" lvl="1" indent="-285750">
              <a:lnSpc>
                <a:spcPct val="150000"/>
              </a:lnSpc>
              <a:buFont typeface="Wingdings" panose="05000000000000000000" pitchFamily="2" charset="2"/>
              <a:buChar char="q"/>
            </a:pPr>
            <a:r>
              <a:rPr lang="en-US" sz="1400"/>
              <a:t>Elektronika</a:t>
            </a:r>
          </a:p>
          <a:p>
            <a:pPr marL="742950" lvl="1" indent="-285750">
              <a:lnSpc>
                <a:spcPct val="150000"/>
              </a:lnSpc>
              <a:buFont typeface="Wingdings" panose="05000000000000000000" pitchFamily="2" charset="2"/>
              <a:buChar char="q"/>
            </a:pPr>
            <a:r>
              <a:rPr lang="en-US" sz="1400"/>
              <a:t>Arduino proqramlaşdırma</a:t>
            </a:r>
          </a:p>
          <a:p>
            <a:endParaRPr lang="en-US" sz="1400"/>
          </a:p>
          <a:p>
            <a:r>
              <a:rPr lang="en-US" sz="1400"/>
              <a:t>Bizim üçün ən maraqlı hissə isə Arduino simulyasiyasıdır.</a:t>
            </a:r>
            <a:endParaRPr lang="az-Latn-AZ" sz="1400"/>
          </a:p>
          <a:p>
            <a:endParaRPr lang="az-Latn-AZ" sz="1400" b="1"/>
          </a:p>
          <a:p>
            <a:r>
              <a:rPr lang="en-US" sz="1400" b="1"/>
              <a:t>Tinkercad-də</a:t>
            </a:r>
            <a:r>
              <a:rPr lang="en-US" sz="1400"/>
              <a:t>:</a:t>
            </a:r>
          </a:p>
          <a:p>
            <a:pPr marL="742950" lvl="1" indent="-285750">
              <a:buFont typeface="Arial" panose="020B0604020202020204" pitchFamily="34" charset="0"/>
              <a:buChar char="•"/>
            </a:pPr>
            <a:r>
              <a:rPr lang="en-US" sz="1400"/>
              <a:t>Arduino Uno lövhəsi</a:t>
            </a:r>
          </a:p>
          <a:p>
            <a:pPr marL="742950" lvl="1" indent="-285750">
              <a:buFont typeface="Arial" panose="020B0604020202020204" pitchFamily="34" charset="0"/>
              <a:buChar char="•"/>
            </a:pPr>
            <a:r>
              <a:rPr lang="en-US" sz="1400"/>
              <a:t>Breadboard</a:t>
            </a:r>
          </a:p>
          <a:p>
            <a:pPr marL="742950" lvl="1" indent="-285750">
              <a:buFont typeface="Arial" panose="020B0604020202020204" pitchFamily="34" charset="0"/>
              <a:buChar char="•"/>
            </a:pPr>
            <a:r>
              <a:rPr lang="en-US" sz="1400"/>
              <a:t>LED, rezistor, düymə</a:t>
            </a:r>
          </a:p>
          <a:p>
            <a:pPr marL="742950" lvl="1" indent="-285750">
              <a:buFont typeface="Arial" panose="020B0604020202020204" pitchFamily="34" charset="0"/>
              <a:buChar char="•"/>
            </a:pPr>
            <a:r>
              <a:rPr lang="en-US" sz="1400"/>
              <a:t>Sensorlar (temperatur, məsafə və s.)</a:t>
            </a:r>
          </a:p>
          <a:p>
            <a:pPr marL="742950" lvl="1" indent="-285750">
              <a:buFont typeface="Arial" panose="020B0604020202020204" pitchFamily="34" charset="0"/>
              <a:buChar char="•"/>
            </a:pPr>
            <a:r>
              <a:rPr lang="en-US" sz="1400"/>
              <a:t>Motorlar</a:t>
            </a:r>
          </a:p>
          <a:p>
            <a:pPr marL="742950" lvl="1" indent="-285750">
              <a:buFont typeface="Arial" panose="020B0604020202020204" pitchFamily="34" charset="0"/>
              <a:buChar char="•"/>
            </a:pPr>
            <a:r>
              <a:rPr lang="en-US" sz="1400"/>
              <a:t>hamısı virtual şəkildə mövcuddur.</a:t>
            </a:r>
          </a:p>
          <a:p>
            <a:endParaRPr lang="en-US" sz="1400"/>
          </a:p>
          <a:p>
            <a:r>
              <a:rPr lang="en-US" sz="1400" b="1"/>
              <a:t>Yəni</a:t>
            </a:r>
            <a:r>
              <a:rPr lang="en-US" sz="1400"/>
              <a:t>:</a:t>
            </a:r>
          </a:p>
          <a:p>
            <a:pPr marL="742950" lvl="1" indent="-285750">
              <a:buFont typeface="Arial" panose="020B0604020202020204" pitchFamily="34" charset="0"/>
              <a:buChar char="•"/>
            </a:pPr>
            <a:r>
              <a:rPr lang="en-US" sz="1400"/>
              <a:t>fiziki kart almırsan</a:t>
            </a:r>
          </a:p>
          <a:p>
            <a:pPr marL="742950" lvl="1" indent="-285750">
              <a:buFont typeface="Arial" panose="020B0604020202020204" pitchFamily="34" charset="0"/>
              <a:buChar char="•"/>
            </a:pPr>
            <a:r>
              <a:rPr lang="en-US" sz="1400"/>
              <a:t>kabel qoşmursan</a:t>
            </a:r>
          </a:p>
          <a:p>
            <a:pPr marL="742950" lvl="1" indent="-285750">
              <a:buFont typeface="Arial" panose="020B0604020202020204" pitchFamily="34" charset="0"/>
              <a:buChar char="•"/>
            </a:pPr>
            <a:r>
              <a:rPr lang="en-US" sz="1400"/>
              <a:t>yanma, sıradan çıxma riski yoxdur</a:t>
            </a:r>
            <a:endParaRPr lang="az-Latn-AZ" sz="1400"/>
          </a:p>
          <a:p>
            <a:endParaRPr lang="ru-RU" sz="1400"/>
          </a:p>
        </p:txBody>
      </p:sp>
      <p:pic>
        <p:nvPicPr>
          <p:cNvPr id="3" name="Picture 2">
            <a:extLst>
              <a:ext uri="{FF2B5EF4-FFF2-40B4-BE49-F238E27FC236}">
                <a16:creationId xmlns:a16="http://schemas.microsoft.com/office/drawing/2014/main" id="{320AE178-A25B-8A9A-6E3A-B9603ABA3765}"/>
              </a:ext>
            </a:extLst>
          </p:cNvPr>
          <p:cNvPicPr>
            <a:picLocks noChangeAspect="1"/>
          </p:cNvPicPr>
          <p:nvPr/>
        </p:nvPicPr>
        <p:blipFill>
          <a:blip r:embed="rId3"/>
          <a:stretch>
            <a:fillRect/>
          </a:stretch>
        </p:blipFill>
        <p:spPr>
          <a:xfrm>
            <a:off x="5062072" y="3540868"/>
            <a:ext cx="7128305" cy="3317132"/>
          </a:xfrm>
          <a:prstGeom prst="rect">
            <a:avLst/>
          </a:prstGeom>
        </p:spPr>
      </p:pic>
    </p:spTree>
    <p:extLst>
      <p:ext uri="{BB962C8B-B14F-4D97-AF65-F5344CB8AC3E}">
        <p14:creationId xmlns:p14="http://schemas.microsoft.com/office/powerpoint/2010/main" val="224376912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7987098" cy="6771084"/>
          </a:xfrm>
          <a:prstGeom prst="rect">
            <a:avLst/>
          </a:prstGeom>
          <a:noFill/>
        </p:spPr>
        <p:txBody>
          <a:bodyPr wrap="square">
            <a:spAutoFit/>
          </a:bodyPr>
          <a:lstStyle/>
          <a:p>
            <a:r>
              <a:rPr lang="en-US" sz="1400"/>
              <a:t>Komponentləri əzbərləmə</a:t>
            </a:r>
            <a:r>
              <a:rPr lang="az-Latn-AZ" sz="1400"/>
              <a:t>k yox</a:t>
            </a:r>
            <a:r>
              <a:rPr lang="en-US" sz="1400"/>
              <a:t>,</a:t>
            </a:r>
            <a:r>
              <a:rPr lang="az-Latn-AZ" sz="1400"/>
              <a:t> onların</a:t>
            </a:r>
            <a:r>
              <a:rPr lang="en-US" sz="1400"/>
              <a:t> </a:t>
            </a:r>
            <a:r>
              <a:rPr lang="en-US" sz="1400" b="1"/>
              <a:t>ROLLARINI</a:t>
            </a:r>
            <a:r>
              <a:rPr lang="en-US" sz="1400"/>
              <a:t> başa dü</a:t>
            </a:r>
            <a:r>
              <a:rPr lang="az-Latn-AZ" sz="1400"/>
              <a:t>şmək vacibdir.</a:t>
            </a:r>
          </a:p>
          <a:p>
            <a:pPr marL="800100" lvl="1" indent="-342900">
              <a:buFont typeface="Arial" panose="020B0604020202020204" pitchFamily="34" charset="0"/>
              <a:buChar char="•"/>
            </a:pPr>
            <a:r>
              <a:rPr lang="en-US" sz="1400"/>
              <a:t>Enerji alırmı?</a:t>
            </a:r>
          </a:p>
          <a:p>
            <a:pPr marL="800100" lvl="1" indent="-342900">
              <a:buFont typeface="Arial" panose="020B0604020202020204" pitchFamily="34" charset="0"/>
              <a:buChar char="•"/>
            </a:pPr>
            <a:r>
              <a:rPr lang="en-US" sz="1400"/>
              <a:t>Girişdirmi, çıxışdırmı?</a:t>
            </a:r>
          </a:p>
          <a:p>
            <a:pPr marL="800100" lvl="1" indent="-342900">
              <a:buFont typeface="Arial" panose="020B0604020202020204" pitchFamily="34" charset="0"/>
              <a:buChar char="•"/>
            </a:pPr>
            <a:r>
              <a:rPr lang="en-US" sz="1400"/>
              <a:t>Arduino-dan nə istəyir?</a:t>
            </a:r>
          </a:p>
          <a:p>
            <a:pPr marL="800100" lvl="1" indent="-342900">
              <a:buFont typeface="Arial" panose="020B0604020202020204" pitchFamily="34" charset="0"/>
              <a:buChar char="•"/>
            </a:pPr>
            <a:r>
              <a:rPr lang="az-Latn-AZ" sz="1400"/>
              <a:t>və.s</a:t>
            </a:r>
          </a:p>
          <a:p>
            <a:endParaRPr lang="az-Latn-AZ" sz="1400"/>
          </a:p>
          <a:p>
            <a:r>
              <a:rPr lang="en-US" sz="1400"/>
              <a:t>Naməlum bir komponent gördükdə əzbərləməyə çalışma, aşağıdakı ardıcıllıqla düşün.</a:t>
            </a:r>
          </a:p>
          <a:p>
            <a:endParaRPr lang="en-US" sz="1400"/>
          </a:p>
          <a:p>
            <a:r>
              <a:rPr lang="en-US" sz="1400"/>
              <a:t>Əvvəlcə komponentin fiziki quruluşuna bax. Üzərində neçə pin olduğunu müşahidə et. İki pinlidirsə, böyük ehtimalla passiv komponentdir (rezistor, kondensator, LDR, NTC). Üç və ya daha çox pinlidirsə, çox vaxt aktiv komponentdir və enerji tələb edir.</a:t>
            </a:r>
          </a:p>
          <a:p>
            <a:endParaRPr lang="en-US" sz="1400"/>
          </a:p>
          <a:p>
            <a:r>
              <a:rPr lang="en-US" sz="1400"/>
              <a:t>Sonra üzərində VCC, GND, +, − kimi işarələrin olub-olmadığını yoxla. Əgər belə işarələr varsa, bu komponentin işləməsi üçün qida (enerji) lazım olduğunu dərhal anlaya bilərsən. Bu mərhələdə artıq bilirsən ki, onu birbaşa yox, düşünərək qoşmalısan.</a:t>
            </a:r>
          </a:p>
          <a:p>
            <a:endParaRPr lang="en-US" sz="1400"/>
          </a:p>
          <a:p>
            <a:r>
              <a:rPr lang="en-US" sz="1400"/>
              <a:t>Daha sonra pin adlarını oxu və məntiq qur. OUT, IN, SIG, AO, DO, SDA, SCL kimi adlar sənə komponentin nə verdiyini və nə aldığını deyir. Pin adlarını oxuya bilirsənsə, datasheet açmadan belə komponentin yarısını həll etmiş olursan.</a:t>
            </a:r>
          </a:p>
          <a:p>
            <a:endParaRPr lang="en-US" sz="1400"/>
          </a:p>
          <a:p>
            <a:r>
              <a:rPr lang="en-US" sz="1400"/>
              <a:t>Növbəti addımda komponentin siqnal növünü müəyyən et. Əgər çıxış yalnız 0 və 1 kimi işləyirsə, bu digital komponentdir. Əgər dəyər dəyişkəndirsə (məsələn işıq az–çox, temperatur soyuq–isti), bu analog siqnaldır və Arduino-da </a:t>
            </a:r>
            <a:r>
              <a:rPr lang="en-US" sz="1400" b="1">
                <a:solidFill>
                  <a:srgbClr val="FF0000"/>
                </a:solidFill>
              </a:rPr>
              <a:t>analog pinlə </a:t>
            </a:r>
            <a:r>
              <a:rPr lang="en-US" sz="1400"/>
              <a:t>oxunur.</a:t>
            </a:r>
          </a:p>
          <a:p>
            <a:endParaRPr lang="en-US" sz="1400"/>
          </a:p>
          <a:p>
            <a:r>
              <a:rPr lang="en-US" sz="1400"/>
              <a:t>Bundan sonra güc məsələsini düşün. Özünə sual ver: bu komponent fiziki iş görürmü? Fırlanırmı, çəkirmi, klik edirmi? Əgər cavab bəlidirsə, bu komponent çox cərəyan çəkir və Arduino-ya birbaşa qoşula bilməz. Bu halda mütləq tranzistor, rele modulu və ya driver lazımdır.</a:t>
            </a:r>
          </a:p>
          <a:p>
            <a:endParaRPr lang="en-US" sz="1400"/>
          </a:p>
          <a:p>
            <a:r>
              <a:rPr lang="en-US" sz="1400"/>
              <a:t>Son mərhələdə artıq datasheet-ə baxırsan, amma qorxaraq yox, məqsədli şəkildə. Datasheet-dən yalnız üç şeyi oxu: işləmə gərginliyi, maksimum cərəyan və tipik qoşulma sxemi. Bunlar sənə komponenti təhlükəsiz və düzgün istifadə etməyə bəs edəcək.</a:t>
            </a:r>
            <a:endParaRPr lang="ru-RU" sz="1400"/>
          </a:p>
        </p:txBody>
      </p:sp>
      <p:pic>
        <p:nvPicPr>
          <p:cNvPr id="3" name="Picture 2">
            <a:extLst>
              <a:ext uri="{FF2B5EF4-FFF2-40B4-BE49-F238E27FC236}">
                <a16:creationId xmlns:a16="http://schemas.microsoft.com/office/drawing/2014/main" id="{1F1368CE-4507-19C9-96A6-01EE02D3A848}"/>
              </a:ext>
            </a:extLst>
          </p:cNvPr>
          <p:cNvPicPr>
            <a:picLocks noChangeAspect="1"/>
          </p:cNvPicPr>
          <p:nvPr/>
        </p:nvPicPr>
        <p:blipFill>
          <a:blip r:embed="rId2"/>
          <a:stretch>
            <a:fillRect/>
          </a:stretch>
        </p:blipFill>
        <p:spPr>
          <a:xfrm>
            <a:off x="7988720" y="3667328"/>
            <a:ext cx="4203280" cy="3190672"/>
          </a:xfrm>
          <a:prstGeom prst="rect">
            <a:avLst/>
          </a:prstGeom>
        </p:spPr>
      </p:pic>
    </p:spTree>
    <p:extLst>
      <p:ext uri="{BB962C8B-B14F-4D97-AF65-F5344CB8AC3E}">
        <p14:creationId xmlns:p14="http://schemas.microsoft.com/office/powerpoint/2010/main" val="79417036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grpSp>
        <p:nvGrpSpPr>
          <p:cNvPr id="3" name="Group 2">
            <a:extLst>
              <a:ext uri="{FF2B5EF4-FFF2-40B4-BE49-F238E27FC236}">
                <a16:creationId xmlns:a16="http://schemas.microsoft.com/office/drawing/2014/main" id="{2AA9494B-F66A-EFB5-BDBE-7F4CCC44A1D5}"/>
              </a:ext>
            </a:extLst>
          </p:cNvPr>
          <p:cNvGrpSpPr/>
          <p:nvPr/>
        </p:nvGrpSpPr>
        <p:grpSpPr>
          <a:xfrm>
            <a:off x="0" y="61255"/>
            <a:ext cx="12192000" cy="6735489"/>
            <a:chOff x="0" y="61255"/>
            <a:chExt cx="12192000" cy="6735489"/>
          </a:xfrm>
        </p:grpSpPr>
        <p:pic>
          <p:nvPicPr>
            <p:cNvPr id="6" name="Picture 5">
              <a:extLst>
                <a:ext uri="{FF2B5EF4-FFF2-40B4-BE49-F238E27FC236}">
                  <a16:creationId xmlns:a16="http://schemas.microsoft.com/office/drawing/2014/main" id="{F038FB3E-CD7A-BDD2-31FD-9BFCC8F3FA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1255"/>
              <a:ext cx="12192000" cy="6735489"/>
            </a:xfrm>
            <a:prstGeom prst="rect">
              <a:avLst/>
            </a:prstGeom>
          </p:spPr>
        </p:pic>
        <p:sp>
          <p:nvSpPr>
            <p:cNvPr id="2" name="Rectangle 1">
              <a:extLst>
                <a:ext uri="{FF2B5EF4-FFF2-40B4-BE49-F238E27FC236}">
                  <a16:creationId xmlns:a16="http://schemas.microsoft.com/office/drawing/2014/main" id="{CA44D9A1-1091-BAE0-EC0B-10D35F03E036}"/>
                </a:ext>
              </a:extLst>
            </p:cNvPr>
            <p:cNvSpPr/>
            <p:nvPr/>
          </p:nvSpPr>
          <p:spPr>
            <a:xfrm>
              <a:off x="8978630" y="126460"/>
              <a:ext cx="3005847" cy="1673157"/>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ru-RU">
                <a:ln>
                  <a:solidFill>
                    <a:schemeClr val="tx1"/>
                  </a:solidFill>
                </a:ln>
              </a:endParaRPr>
            </a:p>
          </p:txBody>
        </p:sp>
      </p:grpSp>
    </p:spTree>
    <p:extLst>
      <p:ext uri="{BB962C8B-B14F-4D97-AF65-F5344CB8AC3E}">
        <p14:creationId xmlns:p14="http://schemas.microsoft.com/office/powerpoint/2010/main" val="54982590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pic>
        <p:nvPicPr>
          <p:cNvPr id="3" name="Picture 2" descr="A blue circuit board with many different colored wires&#10;&#10;AI-generated content may be incorrect.">
            <a:extLst>
              <a:ext uri="{FF2B5EF4-FFF2-40B4-BE49-F238E27FC236}">
                <a16:creationId xmlns:a16="http://schemas.microsoft.com/office/drawing/2014/main" id="{4A69FA15-3BF4-2B57-C6AE-27191A533F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4992" y="0"/>
            <a:ext cx="11362015" cy="6858000"/>
          </a:xfrm>
          <a:prstGeom prst="rect">
            <a:avLst/>
          </a:prstGeom>
        </p:spPr>
      </p:pic>
    </p:spTree>
    <p:extLst>
      <p:ext uri="{BB962C8B-B14F-4D97-AF65-F5344CB8AC3E}">
        <p14:creationId xmlns:p14="http://schemas.microsoft.com/office/powerpoint/2010/main" val="297334802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pic>
        <p:nvPicPr>
          <p:cNvPr id="3" name="Picture 2">
            <a:extLst>
              <a:ext uri="{FF2B5EF4-FFF2-40B4-BE49-F238E27FC236}">
                <a16:creationId xmlns:a16="http://schemas.microsoft.com/office/drawing/2014/main" id="{739F7A4F-8622-AE0E-996B-8BDF75282379}"/>
              </a:ext>
            </a:extLst>
          </p:cNvPr>
          <p:cNvPicPr>
            <a:picLocks noChangeAspect="1"/>
          </p:cNvPicPr>
          <p:nvPr/>
        </p:nvPicPr>
        <p:blipFill>
          <a:blip r:embed="rId2"/>
          <a:stretch>
            <a:fillRect/>
          </a:stretch>
        </p:blipFill>
        <p:spPr>
          <a:xfrm>
            <a:off x="1938891" y="0"/>
            <a:ext cx="8314218" cy="6858000"/>
          </a:xfrm>
          <a:prstGeom prst="rect">
            <a:avLst/>
          </a:prstGeom>
        </p:spPr>
      </p:pic>
    </p:spTree>
    <p:extLst>
      <p:ext uri="{BB962C8B-B14F-4D97-AF65-F5344CB8AC3E}">
        <p14:creationId xmlns:p14="http://schemas.microsoft.com/office/powerpoint/2010/main" val="371388123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5262979"/>
          </a:xfrm>
          <a:prstGeom prst="rect">
            <a:avLst/>
          </a:prstGeom>
          <a:noFill/>
        </p:spPr>
        <p:txBody>
          <a:bodyPr wrap="square">
            <a:spAutoFit/>
          </a:bodyPr>
          <a:lstStyle/>
          <a:p>
            <a:r>
              <a:rPr lang="en-US" sz="1400" b="1">
                <a:solidFill>
                  <a:srgbClr val="FF0000"/>
                </a:solidFill>
              </a:rPr>
              <a:t>ATmega328</a:t>
            </a:r>
            <a:r>
              <a:rPr lang="en-US" sz="1400"/>
              <a:t> nədir?</a:t>
            </a:r>
          </a:p>
          <a:p>
            <a:endParaRPr lang="en-US" sz="1400"/>
          </a:p>
          <a:p>
            <a:r>
              <a:rPr lang="en-US" sz="1400"/>
              <a:t>ATmega328, Arduino Uno-da istifadə olunan mikrokontrollerdir – yəni Arduino-nun “beyni”dir; yazdığın kodu icra edir, pinlərdən gələn siqnalları oxuyur və çıxışlara (LED, motor, rele və s.) nə edəcəyini qərarlaşdırır.</a:t>
            </a:r>
          </a:p>
          <a:p>
            <a:endParaRPr lang="en-US" sz="1400"/>
          </a:p>
          <a:p>
            <a:r>
              <a:rPr lang="en-US" sz="1400"/>
              <a:t>Bir az daha aydın olsun deyə:</a:t>
            </a:r>
          </a:p>
          <a:p>
            <a:pPr marL="742950" lvl="1" indent="-285750">
              <a:lnSpc>
                <a:spcPct val="150000"/>
              </a:lnSpc>
              <a:buFont typeface="Wingdings" panose="05000000000000000000" pitchFamily="2" charset="2"/>
              <a:buChar char="q"/>
            </a:pPr>
            <a:r>
              <a:rPr lang="en-US" sz="1400"/>
              <a:t>İçində CPU, RAM, Flash yaddaş var</a:t>
            </a:r>
          </a:p>
          <a:p>
            <a:pPr marL="742950" lvl="1" indent="-285750">
              <a:lnSpc>
                <a:spcPct val="150000"/>
              </a:lnSpc>
              <a:buFont typeface="Wingdings" panose="05000000000000000000" pitchFamily="2" charset="2"/>
              <a:buChar char="q"/>
            </a:pPr>
            <a:r>
              <a:rPr lang="en-US" sz="1400"/>
              <a:t>Sensorlardan məlumat oxuya bilir (analog/digital)</a:t>
            </a:r>
          </a:p>
          <a:p>
            <a:pPr marL="742950" lvl="1" indent="-285750">
              <a:lnSpc>
                <a:spcPct val="150000"/>
              </a:lnSpc>
              <a:buFont typeface="Wingdings" panose="05000000000000000000" pitchFamily="2" charset="2"/>
              <a:buChar char="q"/>
            </a:pPr>
            <a:r>
              <a:rPr lang="en-US" sz="1400"/>
              <a:t>LED, motor, rele kimi qurğuları idarə edir</a:t>
            </a:r>
          </a:p>
          <a:p>
            <a:pPr marL="742950" lvl="1" indent="-285750">
              <a:lnSpc>
                <a:spcPct val="150000"/>
              </a:lnSpc>
              <a:buFont typeface="Wingdings" panose="05000000000000000000" pitchFamily="2" charset="2"/>
              <a:buChar char="q"/>
            </a:pPr>
            <a:r>
              <a:rPr lang="en-US" sz="1400"/>
              <a:t>Arduino Uno = ATmega328 + rahat lövhə + USB interfeys</a:t>
            </a:r>
          </a:p>
          <a:p>
            <a:endParaRPr lang="en-US" sz="1400"/>
          </a:p>
          <a:p>
            <a:r>
              <a:rPr lang="en-US" sz="1400" b="1"/>
              <a:t>Qısa misal</a:t>
            </a:r>
            <a:r>
              <a:rPr lang="en-US" sz="1400"/>
              <a:t>: LED yanır-sönürsə, servo dönürsə, sensor oxunursa — bunların </a:t>
            </a:r>
            <a:br>
              <a:rPr lang="az-Latn-AZ" sz="1400"/>
            </a:br>
            <a:r>
              <a:rPr lang="en-US" sz="1400"/>
              <a:t>hamısını əslində ATmega328 edir.</a:t>
            </a:r>
            <a:endParaRPr lang="az-Latn-AZ" sz="1400"/>
          </a:p>
          <a:p>
            <a:endParaRPr lang="az-Latn-AZ" sz="1400"/>
          </a:p>
          <a:p>
            <a:endParaRPr lang="az-Latn-AZ" sz="1400"/>
          </a:p>
          <a:p>
            <a:endParaRPr lang="az-Latn-AZ" sz="1400"/>
          </a:p>
          <a:p>
            <a:r>
              <a:rPr lang="en-US" sz="1400" b="1">
                <a:highlight>
                  <a:srgbClr val="00FF00"/>
                </a:highlight>
              </a:rPr>
              <a:t>Biz əslində arduino yox mikrokontroller məntiqi öyrənirik</a:t>
            </a:r>
            <a:r>
              <a:rPr lang="en-US" sz="1400"/>
              <a:t>.</a:t>
            </a:r>
            <a:endParaRPr lang="az-Latn-AZ" sz="1400"/>
          </a:p>
          <a:p>
            <a:endParaRPr lang="az-Latn-AZ" sz="1400"/>
          </a:p>
          <a:p>
            <a:endParaRPr lang="az-Latn-AZ" sz="1400"/>
          </a:p>
          <a:p>
            <a:r>
              <a:rPr lang="en-US" sz="1400" b="1">
                <a:highlight>
                  <a:srgbClr val="C0C0C0"/>
                </a:highlight>
              </a:rPr>
              <a:t>ATmega328-in ətrafındakı pinlər əllər kimidir</a:t>
            </a:r>
            <a:r>
              <a:rPr lang="en-US" sz="1400" b="1"/>
              <a:t>.</a:t>
            </a:r>
            <a:r>
              <a:rPr lang="az-Latn-AZ" sz="1400" b="1"/>
              <a:t> </a:t>
            </a:r>
            <a:r>
              <a:rPr lang="az-Latn-AZ" sz="1400"/>
              <a:t>Növbəti slayda bax...</a:t>
            </a:r>
          </a:p>
          <a:p>
            <a:endParaRPr lang="az-Latn-AZ" sz="1400"/>
          </a:p>
          <a:p>
            <a:endParaRPr lang="ru-RU" sz="1400"/>
          </a:p>
        </p:txBody>
      </p:sp>
      <p:pic>
        <p:nvPicPr>
          <p:cNvPr id="3" name="Picture 2">
            <a:extLst>
              <a:ext uri="{FF2B5EF4-FFF2-40B4-BE49-F238E27FC236}">
                <a16:creationId xmlns:a16="http://schemas.microsoft.com/office/drawing/2014/main" id="{D030A18B-767C-2504-C3AA-19EF1EE1605B}"/>
              </a:ext>
            </a:extLst>
          </p:cNvPr>
          <p:cNvPicPr>
            <a:picLocks noChangeAspect="1"/>
          </p:cNvPicPr>
          <p:nvPr/>
        </p:nvPicPr>
        <p:blipFill>
          <a:blip r:embed="rId2"/>
          <a:stretch>
            <a:fillRect/>
          </a:stretch>
        </p:blipFill>
        <p:spPr>
          <a:xfrm>
            <a:off x="8197548" y="3849261"/>
            <a:ext cx="3992830" cy="3008739"/>
          </a:xfrm>
          <a:prstGeom prst="rect">
            <a:avLst/>
          </a:prstGeom>
        </p:spPr>
      </p:pic>
      <p:pic>
        <p:nvPicPr>
          <p:cNvPr id="6" name="Picture 5">
            <a:extLst>
              <a:ext uri="{FF2B5EF4-FFF2-40B4-BE49-F238E27FC236}">
                <a16:creationId xmlns:a16="http://schemas.microsoft.com/office/drawing/2014/main" id="{1F1BD418-79EA-521E-17A4-82453E9BD95E}"/>
              </a:ext>
            </a:extLst>
          </p:cNvPr>
          <p:cNvPicPr>
            <a:picLocks noChangeAspect="1"/>
          </p:cNvPicPr>
          <p:nvPr/>
        </p:nvPicPr>
        <p:blipFill>
          <a:blip r:embed="rId3"/>
          <a:stretch>
            <a:fillRect/>
          </a:stretch>
        </p:blipFill>
        <p:spPr>
          <a:xfrm>
            <a:off x="7657290" y="773327"/>
            <a:ext cx="4534710" cy="3075934"/>
          </a:xfrm>
          <a:prstGeom prst="rect">
            <a:avLst/>
          </a:prstGeom>
        </p:spPr>
      </p:pic>
    </p:spTree>
    <p:extLst>
      <p:ext uri="{BB962C8B-B14F-4D97-AF65-F5344CB8AC3E}">
        <p14:creationId xmlns:p14="http://schemas.microsoft.com/office/powerpoint/2010/main" val="29861402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6555641"/>
          </a:xfrm>
          <a:prstGeom prst="rect">
            <a:avLst/>
          </a:prstGeom>
          <a:noFill/>
        </p:spPr>
        <p:txBody>
          <a:bodyPr wrap="square">
            <a:spAutoFit/>
          </a:bodyPr>
          <a:lstStyle/>
          <a:p>
            <a:r>
              <a:rPr lang="en-US" sz="1200"/>
              <a:t>ÜMUMİ MƏNTİQ</a:t>
            </a:r>
            <a:r>
              <a:rPr lang="az-Latn-AZ" sz="1200"/>
              <a:t>:</a:t>
            </a:r>
            <a:br>
              <a:rPr lang="az-Latn-AZ" sz="1200"/>
            </a:br>
            <a:endParaRPr lang="en-US" sz="1200"/>
          </a:p>
          <a:p>
            <a:pPr marL="285750" indent="-285750">
              <a:buFont typeface="Wingdings" panose="05000000000000000000" pitchFamily="2" charset="2"/>
              <a:buChar char="q"/>
            </a:pPr>
            <a:r>
              <a:rPr lang="en-US" sz="1200" b="1"/>
              <a:t>Digital</a:t>
            </a:r>
            <a:r>
              <a:rPr lang="en-US" sz="1200"/>
              <a:t> → Digital siqnal açıq və ya bağlı kimi iki vəziyyəti ifadə edən siqnaldır. Bu tip siqnallar düymələrdə, açarlarda, rele idarəsində və sadə sensorlarda istifadə olunur. Məqsəd sistemə “var / yox” və ya “basıldı / buraxıldı” kimi dəqiq məlumat ötürməkdir.</a:t>
            </a:r>
            <a:br>
              <a:rPr lang="az-Latn-AZ" sz="1200"/>
            </a:br>
            <a:endParaRPr lang="en-US" sz="1200"/>
          </a:p>
          <a:p>
            <a:pPr marL="285750" indent="-285750">
              <a:buFont typeface="Wingdings" panose="05000000000000000000" pitchFamily="2" charset="2"/>
              <a:buChar char="q"/>
            </a:pPr>
            <a:r>
              <a:rPr lang="en-US" sz="1200" b="1"/>
              <a:t>Analog</a:t>
            </a:r>
            <a:r>
              <a:rPr lang="en-US" sz="1200"/>
              <a:t> → Analog siqnal dəyəri tədricən dəyişən məlumatları ifadə edən siqnaldır. Bu siqnallar işıq sensorlarında, temperatur sensorlarında, potensiometrlərdə və joysticklərdə istifadə olunur. Məqsəd dəyişən fiziki ölçüləri (işıq, istilik, mövqe) daha dəqiq şəkildə ölçməkdir.</a:t>
            </a:r>
            <a:br>
              <a:rPr lang="az-Latn-AZ" sz="1200"/>
            </a:br>
            <a:endParaRPr lang="en-US" sz="1200"/>
          </a:p>
          <a:p>
            <a:pPr marL="285750" indent="-285750">
              <a:buFont typeface="Wingdings" panose="05000000000000000000" pitchFamily="2" charset="2"/>
              <a:buChar char="q"/>
            </a:pPr>
            <a:r>
              <a:rPr lang="en-US" sz="1200" b="1"/>
              <a:t>VCC</a:t>
            </a:r>
            <a:r>
              <a:rPr lang="en-US" sz="1200"/>
              <a:t> → VCC elektron komponentlərə enerji verən müsbət gərginlik xəttidir. Bu xətt Arduino-da sensorların, modulların və kiçik elektron hissələrin işləməsi üçün istifadə olunur. Məqsəd komponentlərin işləməsi üçün lazım olan elektrik enerjisini təmin etməkdir.</a:t>
            </a:r>
            <a:br>
              <a:rPr lang="az-Latn-AZ" sz="1200"/>
            </a:br>
            <a:br>
              <a:rPr lang="az-Latn-AZ" sz="1200"/>
            </a:br>
            <a:r>
              <a:rPr lang="az-Latn-AZ" sz="1200"/>
              <a:t>VCC xətti elektriki Arduino-nun öz enerji mənbəyindən alır və bu mənbə USB kabeli, adaptor və ya batareya ola bilər. Arduino daxilində gələn enerji gərginlik stabilizatoru (voltage regulator) vasitəsilə təhlükəsiz səviyyəyə salınır və qoruyucu sxemlərdən keçdikdən sonra VCC pininə verilir. Bu stabilizator artıq və ya uyğun olmayan gərginliyi azaldaraq Arduino və qoşulan komponentlərin yanmasının qarşısını alır. Nəticədə VCC pinindən çıxan elektrik sabit və təhlükəsiz formada sensorlara və modullara paylanır.</a:t>
            </a:r>
            <a:br>
              <a:rPr lang="az-Latn-AZ" sz="1200"/>
            </a:br>
            <a:endParaRPr lang="en-US" sz="1200"/>
          </a:p>
          <a:p>
            <a:pPr marL="285750" indent="-285750">
              <a:buFont typeface="Wingdings" panose="05000000000000000000" pitchFamily="2" charset="2"/>
              <a:buChar char="q"/>
            </a:pPr>
            <a:r>
              <a:rPr lang="en-US" sz="1200" b="1"/>
              <a:t>GND</a:t>
            </a:r>
            <a:r>
              <a:rPr lang="en-US" sz="1200"/>
              <a:t> → Elektrik GND xətti ilə Arduino üzərindən keçərək onu qidalandıran mənbənin mənfi qütbünə geri qayıdır və bu mənbə USB kabelidirsə kompüterin USB portuna, adaptor­dursa adaptorun mənfi çıxışına, batareyadırsa batareyanın mənfi ucuna çatır. Bu geri dönüş elektrik dövrəsini tam bağlayır və cərəyanın axmasına imkan verir. Məhz bu səbəbdən VCC və GND birlikdə qoşulmadıqda heç bir komponent işləyə bilmir. </a:t>
            </a:r>
            <a:br>
              <a:rPr lang="az-Latn-AZ" sz="1200"/>
            </a:br>
            <a:br>
              <a:rPr lang="az-Latn-AZ" sz="1200"/>
            </a:br>
            <a:r>
              <a:rPr lang="en-US" sz="1200"/>
              <a:t>Elektrik qidalandıran mənbənin müsbət qütbündən Arduino-ya gəlir, Arduino daxilində stabilizator tərəfindən tənzimlənir və VCC xətti ilə komponentlərə verilir. Komponentlər bu enerjidən istifadə etdikdən sonra cərəyan GND xətti ilə geri qayıdır və sonda enerji mənbəyinin mənfi qütbünə çatır. Bu dövrə tam bağlandığı üçün sistem normal və təhlükəsiz şəkildə işləyir.</a:t>
            </a:r>
            <a:br>
              <a:rPr lang="az-Latn-AZ" sz="1200"/>
            </a:br>
            <a:br>
              <a:rPr lang="az-Latn-AZ" sz="1200"/>
            </a:br>
            <a:r>
              <a:rPr lang="az-Latn-AZ" sz="1200"/>
              <a:t>Yəni elektrik həmişə dairəvi şəkildə hərəkət edir: VCC → komponent → GND → enerji mənbəyinin mənfi qütbü → yenidən VCC.</a:t>
            </a:r>
            <a:br>
              <a:rPr lang="az-Latn-AZ" sz="1200"/>
            </a:br>
            <a:br>
              <a:rPr lang="az-Latn-AZ" sz="1200"/>
            </a:br>
            <a:r>
              <a:rPr lang="az-Latn-AZ" sz="1200"/>
              <a:t>Elektrik heç vaxt “sonsuz” yaranmır, çünki dövrədə həmişə itkilər var.</a:t>
            </a:r>
          </a:p>
          <a:p>
            <a:pPr marL="285750" indent="-285750">
              <a:buFont typeface="Wingdings" panose="05000000000000000000" pitchFamily="2" charset="2"/>
              <a:buChar char="q"/>
            </a:pPr>
            <a:endParaRPr lang="az-Latn-AZ" sz="1200"/>
          </a:p>
          <a:p>
            <a:pPr marL="628650" lvl="1" indent="-171450">
              <a:buFont typeface="Arial" panose="020B0604020202020204" pitchFamily="34" charset="0"/>
              <a:buChar char="•"/>
            </a:pPr>
            <a:r>
              <a:rPr lang="az-Latn-AZ" sz="1200"/>
              <a:t>Komponentlərdə – LED, motor, rezistor kimi şeylər cərəyanı istifadə edərkən bir hissəsi istilik kimi itir.</a:t>
            </a:r>
          </a:p>
          <a:p>
            <a:pPr marL="628650" lvl="1" indent="-171450">
              <a:buFont typeface="Arial" panose="020B0604020202020204" pitchFamily="34" charset="0"/>
              <a:buChar char="•"/>
            </a:pPr>
            <a:r>
              <a:rPr lang="az-Latn-AZ" sz="1200"/>
              <a:t>Kablolarda və lövhədə – naqillərin və lövhənin müqavimətinə görə bir az enerji istilik formasında sərf olunur.</a:t>
            </a:r>
          </a:p>
          <a:p>
            <a:pPr marL="628650" lvl="1" indent="-171450">
              <a:buFont typeface="Arial" panose="020B0604020202020204" pitchFamily="34" charset="0"/>
              <a:buChar char="•"/>
            </a:pPr>
            <a:r>
              <a:rPr lang="az-Latn-AZ" sz="1200"/>
              <a:t>Arduino daxili stabilizatorlarda – gərginlik tənzimləyicisi enerji düzəldərkən də bir hissəsi istilikə çevrilir.</a:t>
            </a:r>
          </a:p>
          <a:p>
            <a:pPr marL="628650" lvl="1" indent="-171450">
              <a:buFont typeface="Arial" panose="020B0604020202020204" pitchFamily="34" charset="0"/>
              <a:buChar char="•"/>
            </a:pPr>
            <a:endParaRPr lang="az-Latn-AZ" sz="1200"/>
          </a:p>
          <a:p>
            <a:pPr lvl="1"/>
            <a:r>
              <a:rPr lang="az-Latn-AZ" sz="1200"/>
              <a:t>Yəni elektrik sonsuz hərəkət etmir, hər dövrədə bir hissəsi enerjiyə çevrilir və itir, buna görə də sonsuz enerji yaranmır.</a:t>
            </a:r>
            <a:endParaRPr lang="az-Latn-AZ" sz="1200" b="1"/>
          </a:p>
          <a:p>
            <a:pPr marL="285750" indent="-285750">
              <a:buFont typeface="Wingdings" panose="05000000000000000000" pitchFamily="2" charset="2"/>
              <a:buChar char="q"/>
            </a:pPr>
            <a:endParaRPr lang="az-Latn-AZ" sz="1200" b="1"/>
          </a:p>
          <a:p>
            <a:endParaRPr lang="ru-RU" sz="1200"/>
          </a:p>
        </p:txBody>
      </p:sp>
    </p:spTree>
    <p:extLst>
      <p:ext uri="{BB962C8B-B14F-4D97-AF65-F5344CB8AC3E}">
        <p14:creationId xmlns:p14="http://schemas.microsoft.com/office/powerpoint/2010/main" val="314421421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6555641"/>
          </a:xfrm>
          <a:prstGeom prst="rect">
            <a:avLst/>
          </a:prstGeom>
          <a:noFill/>
        </p:spPr>
        <p:txBody>
          <a:bodyPr wrap="square">
            <a:spAutoFit/>
          </a:bodyPr>
          <a:lstStyle/>
          <a:p>
            <a:pPr marL="285750" indent="-285750">
              <a:buFont typeface="Wingdings" panose="05000000000000000000" pitchFamily="2" charset="2"/>
              <a:buChar char="q"/>
            </a:pPr>
            <a:r>
              <a:rPr lang="en-US" sz="1200" b="1"/>
              <a:t>PWM</a:t>
            </a:r>
            <a:r>
              <a:rPr lang="en-US" sz="1200"/>
              <a:t> → PWM-də Arduino həmişə eyni gərginlik verir (məsələn 5V), amma siqnalın açıq qalma müddətini – yəni “ON” vaxtını – dəyişdirir.</a:t>
            </a:r>
          </a:p>
          <a:p>
            <a:pPr marL="285750" indent="-285750">
              <a:buFont typeface="Wingdings" panose="05000000000000000000" pitchFamily="2" charset="2"/>
              <a:buChar char="q"/>
            </a:pPr>
            <a:endParaRPr lang="en-US" sz="1200"/>
          </a:p>
          <a:p>
            <a:pPr marL="628650" lvl="1" indent="-171450">
              <a:buFont typeface="Arial" panose="020B0604020202020204" pitchFamily="34" charset="0"/>
              <a:buChar char="•"/>
            </a:pPr>
            <a:r>
              <a:rPr lang="en-US" sz="1200"/>
              <a:t>Siqnal uzun müddət açıq qalırsa → daha çox enerji → LED parlaq yanır, motor sürətlənir.</a:t>
            </a:r>
          </a:p>
          <a:p>
            <a:pPr marL="628650" lvl="1" indent="-171450">
              <a:buFont typeface="Arial" panose="020B0604020202020204" pitchFamily="34" charset="0"/>
              <a:buChar char="•"/>
            </a:pPr>
            <a:r>
              <a:rPr lang="en-US" sz="1200"/>
              <a:t>Siqnal qısa müddət açıq qalırsa → daha az enerji → LED zəif yanır, motor yavaş fırlanır.</a:t>
            </a:r>
            <a:br>
              <a:rPr lang="az-Latn-AZ" sz="1200"/>
            </a:br>
            <a:endParaRPr lang="az-Latn-AZ" sz="1200"/>
          </a:p>
          <a:p>
            <a:pPr lvl="1"/>
            <a:r>
              <a:rPr lang="en-US" sz="1200"/>
              <a:t>Sadə desək, PWM 5V-un nə qədər müddət komponentə verilməsini idarə edir, buna görə də enerji az və ya çox təsir edir.</a:t>
            </a:r>
            <a:br>
              <a:rPr lang="az-Latn-AZ" sz="1200"/>
            </a:br>
            <a:endParaRPr lang="az-Latn-AZ" sz="1200"/>
          </a:p>
          <a:p>
            <a:pPr lvl="1"/>
            <a:r>
              <a:rPr lang="az-Latn-AZ" sz="1200"/>
              <a:t>PWM özü gərginliyi artırıb-azalda bilmir, o yalnız siqnalın açıq qalma müddətini (duty cycle) dəyişir.</a:t>
            </a:r>
          </a:p>
          <a:p>
            <a:pPr lvl="1"/>
            <a:endParaRPr lang="az-Latn-AZ" sz="1200"/>
          </a:p>
          <a:p>
            <a:pPr marL="628650" lvl="1" indent="-171450">
              <a:buFont typeface="Arial" panose="020B0604020202020204" pitchFamily="34" charset="0"/>
              <a:buChar char="•"/>
            </a:pPr>
            <a:r>
              <a:rPr lang="az-Latn-AZ" sz="1200"/>
              <a:t>Əgər gələn enerji artıq 5V-dan çox olarsa, PWM hələ də siqnalı ON/OFF edir, amma komponent artıq gərginliyi qəbul edə bilmirsə, yanacaq və ya zədələnəcək.</a:t>
            </a:r>
          </a:p>
          <a:p>
            <a:pPr marL="628650" lvl="1" indent="-171450">
              <a:buFont typeface="Arial" panose="020B0604020202020204" pitchFamily="34" charset="0"/>
              <a:buChar char="•"/>
            </a:pPr>
            <a:r>
              <a:rPr lang="az-Latn-AZ" sz="1200"/>
              <a:t>PWM-un düzgün işləməsi üçün gələn gərginlik sabit və uyğun səviyyədə (məsələn 5V ±0.1V) olmalıdır.</a:t>
            </a:r>
          </a:p>
          <a:p>
            <a:pPr marL="628650" lvl="1" indent="-171450">
              <a:buFont typeface="Arial" panose="020B0604020202020204" pitchFamily="34" charset="0"/>
              <a:buChar char="•"/>
            </a:pPr>
            <a:r>
              <a:rPr lang="az-Latn-AZ" sz="1200"/>
              <a:t>Yəni PWM “müqavimət göstərən bir idarəçi” kimi deyil, sadəcə enerjinin vaxtını tənzimləyir, gələn gərginliyin təhlükəsiz olmasını təmin etmir.</a:t>
            </a:r>
          </a:p>
          <a:p>
            <a:pPr lvl="1"/>
            <a:endParaRPr lang="az-Latn-AZ" sz="1200"/>
          </a:p>
          <a:p>
            <a:pPr lvl="1"/>
            <a:r>
              <a:rPr lang="az-Latn-AZ" sz="1200"/>
              <a:t>Sadə desək: PWM = vaxtı tənzimləyir, gərginliyi yox.</a:t>
            </a:r>
          </a:p>
          <a:p>
            <a:pPr lvl="1"/>
            <a:br>
              <a:rPr lang="en-US" sz="1200"/>
            </a:br>
            <a:endParaRPr lang="en-US" sz="1200"/>
          </a:p>
          <a:p>
            <a:pPr marL="285750" indent="-285750">
              <a:buFont typeface="Wingdings" panose="05000000000000000000" pitchFamily="2" charset="2"/>
              <a:buChar char="q"/>
            </a:pPr>
            <a:r>
              <a:rPr lang="en-US" sz="1200" b="1"/>
              <a:t>RX/TX </a:t>
            </a:r>
            <a:r>
              <a:rPr lang="en-US" sz="1200"/>
              <a:t>→ RX və TX məlumat qəbul etmək və göndərmək üçün istifadə olunan rabitə xətləridir. Bu xətlər Arduino ilə kompüter, Bluetooth modulu, GSM modulu və digər cihazlar arasında istifadə olunur. Məqsəd cihazlar arasında məlumat mübadiləsini təmin etməkdir.</a:t>
            </a:r>
            <a:br>
              <a:rPr lang="az-Latn-AZ" sz="1200"/>
            </a:br>
            <a:endParaRPr lang="az-Latn-AZ" sz="1200"/>
          </a:p>
          <a:p>
            <a:pPr marL="628650" lvl="1" indent="-171450">
              <a:buFont typeface="Arial" panose="020B0604020202020204" pitchFamily="34" charset="0"/>
              <a:buChar char="•"/>
            </a:pPr>
            <a:r>
              <a:rPr lang="en-US" sz="1200"/>
              <a:t>RX (Receive) → məlumat qəbul edir, yəni Arduino buradan gələn məlumatı oxuyur.</a:t>
            </a:r>
          </a:p>
          <a:p>
            <a:pPr marL="628650" lvl="1" indent="-171450">
              <a:buFont typeface="Arial" panose="020B0604020202020204" pitchFamily="34" charset="0"/>
              <a:buChar char="•"/>
            </a:pPr>
            <a:r>
              <a:rPr lang="en-US" sz="1200"/>
              <a:t>TX (Transmit) → məlumat göndərir, yəni Arduino buradan kompüterə və ya başqa modula məlumat göndərir.</a:t>
            </a:r>
          </a:p>
          <a:p>
            <a:pPr marL="285750" indent="-285750">
              <a:buFont typeface="Wingdings" panose="05000000000000000000" pitchFamily="2" charset="2"/>
              <a:buChar char="q"/>
            </a:pPr>
            <a:endParaRPr lang="en-US" sz="1200"/>
          </a:p>
          <a:p>
            <a:r>
              <a:rPr lang="en-US" sz="1200"/>
              <a:t>Məsələn, Arduino sensor ölçüsünü ölçüb bu pinlər vasitəsilə kompüterə göndərə və ya kompüterdən gələn əmri oxuya bilər.</a:t>
            </a:r>
            <a:endParaRPr lang="az-Latn-AZ" sz="1200"/>
          </a:p>
          <a:p>
            <a:endParaRPr lang="az-Latn-AZ" sz="1200"/>
          </a:p>
          <a:p>
            <a:r>
              <a:rPr lang="en-US" sz="1200"/>
              <a:t>TX xəttinə sadəcə bir komponent deyil, bir neçə cihaz da qoşula bilər, amma diqqət yetirmək lazımdır ki, hər cihaz TX-</a:t>
            </a:r>
            <a:r>
              <a:rPr lang="az-Latn-AZ" sz="1200"/>
              <a:t>ya</a:t>
            </a:r>
            <a:r>
              <a:rPr lang="en-US" sz="1200"/>
              <a:t> qoşulsa da, serial axın birdir</a:t>
            </a:r>
            <a:r>
              <a:rPr lang="az-Latn-AZ" sz="1200"/>
              <a:t> və</a:t>
            </a:r>
            <a:r>
              <a:rPr lang="en-US" sz="1200"/>
              <a:t> bir vaxtda yalnız bir cihaz düzgün məlumat oxuya bilir.</a:t>
            </a:r>
            <a:endParaRPr lang="az-Latn-AZ" sz="1200"/>
          </a:p>
          <a:p>
            <a:endParaRPr lang="az-Latn-AZ" sz="1200"/>
          </a:p>
          <a:p>
            <a:endParaRPr lang="az-Latn-AZ" sz="1200"/>
          </a:p>
          <a:p>
            <a:endParaRPr lang="az-Latn-AZ" sz="1200"/>
          </a:p>
          <a:p>
            <a:endParaRPr lang="az-Latn-AZ" sz="1200"/>
          </a:p>
          <a:p>
            <a:endParaRPr lang="az-Latn-AZ" sz="1200"/>
          </a:p>
          <a:p>
            <a:r>
              <a:rPr lang="az-Latn-AZ" sz="1200"/>
              <a:t>Tam dövrə prinsipi</a:t>
            </a:r>
          </a:p>
          <a:p>
            <a:pPr marL="628650" lvl="1" indent="-171450">
              <a:buFont typeface="Arial" panose="020B0604020202020204" pitchFamily="34" charset="0"/>
              <a:buChar char="•"/>
            </a:pPr>
            <a:r>
              <a:rPr lang="az-Latn-AZ" sz="1200"/>
              <a:t>Kompüter və ya modul Arduino-ya əmr göndərir → Arduino RX ilə qəbul edir.</a:t>
            </a:r>
          </a:p>
          <a:p>
            <a:pPr marL="628650" lvl="1" indent="-171450">
              <a:buFont typeface="Arial" panose="020B0604020202020204" pitchFamily="34" charset="0"/>
              <a:buChar char="•"/>
            </a:pPr>
            <a:r>
              <a:rPr lang="az-Latn-AZ" sz="1200"/>
              <a:t>Arduino proqramı işləyir və nəticəni göndərir → TX xətti ilə bağlı cihazlara çıxır.</a:t>
            </a:r>
          </a:p>
          <a:p>
            <a:pPr marL="628650" lvl="1" indent="-171450">
              <a:buFont typeface="Arial" panose="020B0604020202020204" pitchFamily="34" charset="0"/>
              <a:buChar char="•"/>
            </a:pPr>
            <a:r>
              <a:rPr lang="az-Latn-AZ" sz="1200"/>
              <a:t>Hər iki xətt bir-biri ilə işlədiyi üçün məlumatlar iki tərəfli rabitə kimi gedir və gəlir.</a:t>
            </a:r>
          </a:p>
        </p:txBody>
      </p:sp>
      <p:graphicFrame>
        <p:nvGraphicFramePr>
          <p:cNvPr id="2" name="Table 1">
            <a:extLst>
              <a:ext uri="{FF2B5EF4-FFF2-40B4-BE49-F238E27FC236}">
                <a16:creationId xmlns:a16="http://schemas.microsoft.com/office/drawing/2014/main" id="{ACD2A6EC-CED1-D4A4-40AB-A8F7E4145958}"/>
              </a:ext>
            </a:extLst>
          </p:cNvPr>
          <p:cNvGraphicFramePr>
            <a:graphicFrameLocks noGrp="1"/>
          </p:cNvGraphicFramePr>
          <p:nvPr>
            <p:extLst>
              <p:ext uri="{D42A27DB-BD31-4B8C-83A1-F6EECF244321}">
                <p14:modId xmlns:p14="http://schemas.microsoft.com/office/powerpoint/2010/main" val="2293745213"/>
              </p:ext>
            </p:extLst>
          </p:nvPr>
        </p:nvGraphicFramePr>
        <p:xfrm>
          <a:off x="1622" y="4820362"/>
          <a:ext cx="12190378" cy="822960"/>
        </p:xfrm>
        <a:graphic>
          <a:graphicData uri="http://schemas.openxmlformats.org/drawingml/2006/table">
            <a:tbl>
              <a:tblPr/>
              <a:tblGrid>
                <a:gridCol w="1101951">
                  <a:extLst>
                    <a:ext uri="{9D8B030D-6E8A-4147-A177-3AD203B41FA5}">
                      <a16:colId xmlns:a16="http://schemas.microsoft.com/office/drawing/2014/main" val="64874806"/>
                    </a:ext>
                  </a:extLst>
                </a:gridCol>
                <a:gridCol w="2085687">
                  <a:extLst>
                    <a:ext uri="{9D8B030D-6E8A-4147-A177-3AD203B41FA5}">
                      <a16:colId xmlns:a16="http://schemas.microsoft.com/office/drawing/2014/main" val="4218737041"/>
                    </a:ext>
                  </a:extLst>
                </a:gridCol>
                <a:gridCol w="4124608">
                  <a:extLst>
                    <a:ext uri="{9D8B030D-6E8A-4147-A177-3AD203B41FA5}">
                      <a16:colId xmlns:a16="http://schemas.microsoft.com/office/drawing/2014/main" val="3284577108"/>
                    </a:ext>
                  </a:extLst>
                </a:gridCol>
                <a:gridCol w="4878132">
                  <a:extLst>
                    <a:ext uri="{9D8B030D-6E8A-4147-A177-3AD203B41FA5}">
                      <a16:colId xmlns:a16="http://schemas.microsoft.com/office/drawing/2014/main" val="1310444383"/>
                    </a:ext>
                  </a:extLst>
                </a:gridCol>
              </a:tblGrid>
              <a:tr h="0">
                <a:tc>
                  <a:txBody>
                    <a:bodyPr/>
                    <a:lstStyle/>
                    <a:p>
                      <a:r>
                        <a:rPr lang="en-US" sz="1200" b="1"/>
                        <a:t>Pin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r>
                        <a:rPr lang="en-US" sz="1200" b="1"/>
                        <a:t>Nə edir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r>
                        <a:rPr lang="en-US" sz="1200" b="1"/>
                        <a:t>Harada istifadə olunur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r>
                        <a:rPr lang="en-US" sz="1200" b="1"/>
                        <a:t>Məqsəd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2068867935"/>
                  </a:ext>
                </a:extLst>
              </a:tr>
              <a:tr h="0">
                <a:tc>
                  <a:txBody>
                    <a:bodyPr/>
                    <a:lstStyle/>
                    <a:p>
                      <a:r>
                        <a:rPr lang="en-US" sz="1200" b="1"/>
                        <a:t>TX (Transmit)</a:t>
                      </a:r>
                      <a:endParaRPr lang="en-US" sz="12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Arduino məlumat </a:t>
                      </a:r>
                      <a:r>
                        <a:rPr lang="en-US" sz="1200" b="1"/>
                        <a:t>göndərir</a:t>
                      </a:r>
                      <a:endParaRPr lang="en-US" sz="12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Kompüter, Bluetooth, GSM modul, başqa mikrokontrolörlər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Proqramda yazılan məlumatları bağlı cihazlara ötürmək</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86929515"/>
                  </a:ext>
                </a:extLst>
              </a:tr>
              <a:tr h="0">
                <a:tc>
                  <a:txBody>
                    <a:bodyPr/>
                    <a:lstStyle/>
                    <a:p>
                      <a:r>
                        <a:rPr lang="en-US" sz="1200" b="1"/>
                        <a:t>RX (Receive)</a:t>
                      </a:r>
                      <a:endParaRPr lang="en-US" sz="12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Arduino məlumat </a:t>
                      </a:r>
                      <a:r>
                        <a:rPr lang="en-US" sz="1200" b="1"/>
                        <a:t>qəbul edir</a:t>
                      </a:r>
                      <a:endParaRPr lang="en-US" sz="12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Kompüter, Bluetooth, GSM modul, başqa mikrokontrolörlər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Bağlı cihazlardan gələn əmrləri və məlumatları oxumaq</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34068812"/>
                  </a:ext>
                </a:extLst>
              </a:tr>
            </a:tbl>
          </a:graphicData>
        </a:graphic>
      </p:graphicFrame>
    </p:spTree>
    <p:extLst>
      <p:ext uri="{BB962C8B-B14F-4D97-AF65-F5344CB8AC3E}">
        <p14:creationId xmlns:p14="http://schemas.microsoft.com/office/powerpoint/2010/main" val="47205640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6623647" cy="6355586"/>
          </a:xfrm>
          <a:prstGeom prst="rect">
            <a:avLst/>
          </a:prstGeom>
          <a:noFill/>
        </p:spPr>
        <p:txBody>
          <a:bodyPr wrap="square">
            <a:spAutoFit/>
          </a:bodyPr>
          <a:lstStyle/>
          <a:p>
            <a:r>
              <a:rPr lang="en-US" sz="1100" b="1"/>
              <a:t>Əgər naməlum komponent olarsa</a:t>
            </a:r>
            <a:r>
              <a:rPr lang="en-US" sz="1100"/>
              <a:t>:</a:t>
            </a:r>
            <a:endParaRPr lang="az-Latn-AZ" sz="1100"/>
          </a:p>
          <a:p>
            <a:pPr marL="800100" lvl="1" indent="-342900">
              <a:buFont typeface="+mj-lt"/>
              <a:buAutoNum type="arabicPeriod"/>
            </a:pPr>
            <a:r>
              <a:rPr lang="az-Latn-AZ" sz="1100"/>
              <a:t>Datasheet aç</a:t>
            </a:r>
          </a:p>
          <a:p>
            <a:pPr marL="800100" lvl="1" indent="-342900">
              <a:buFont typeface="+mj-lt"/>
              <a:buAutoNum type="arabicPeriod"/>
            </a:pPr>
            <a:r>
              <a:rPr lang="az-Latn-AZ" sz="1100"/>
              <a:t>Analog / Digital tap</a:t>
            </a:r>
          </a:p>
          <a:p>
            <a:pPr marL="800100" lvl="1" indent="-342900">
              <a:buFont typeface="+mj-lt"/>
              <a:buAutoNum type="arabicPeriod"/>
            </a:pPr>
            <a:r>
              <a:rPr lang="az-Latn-AZ" sz="1100"/>
              <a:t>Gərginliyi yoxla</a:t>
            </a:r>
          </a:p>
          <a:p>
            <a:pPr marL="800100" lvl="1" indent="-342900">
              <a:buFont typeface="+mj-lt"/>
              <a:buAutoNum type="arabicPeriod"/>
            </a:pPr>
            <a:r>
              <a:rPr lang="az-Latn-AZ" sz="1100"/>
              <a:t>Cərəyanı yoxla</a:t>
            </a:r>
          </a:p>
          <a:p>
            <a:pPr marL="800100" lvl="1" indent="-342900">
              <a:buFont typeface="+mj-lt"/>
              <a:buAutoNum type="arabicPeriod"/>
            </a:pPr>
            <a:r>
              <a:rPr lang="az-Latn-AZ" sz="1100"/>
              <a:t>Lazımdırsa driver istifadə et</a:t>
            </a:r>
          </a:p>
          <a:p>
            <a:pPr marL="800100" lvl="1" indent="-342900">
              <a:buFont typeface="+mj-lt"/>
              <a:buAutoNum type="arabicPeriod"/>
            </a:pPr>
            <a:endParaRPr lang="en-US" sz="1100"/>
          </a:p>
          <a:p>
            <a:pPr lvl="1"/>
            <a:endParaRPr lang="en-US" sz="1100"/>
          </a:p>
          <a:p>
            <a:pPr marL="0" lvl="1"/>
            <a:r>
              <a:rPr lang="en-US" sz="1100"/>
              <a:t>ATmega328-də bir çox pin eyni əsas işi görür. M</a:t>
            </a:r>
            <a:r>
              <a:rPr lang="az-Latn-AZ" sz="1100"/>
              <a:t>əsələn,</a:t>
            </a:r>
            <a:r>
              <a:rPr lang="en-US" sz="1100"/>
              <a:t> açıq-bağlı (digital 0 və 1) siqnal vermək və ya oxumaq</a:t>
            </a:r>
            <a:r>
              <a:rPr lang="az-Latn-AZ" sz="1100"/>
              <a:t> kimi</a:t>
            </a:r>
            <a:r>
              <a:rPr lang="en-US" sz="1100"/>
              <a:t>.</a:t>
            </a:r>
          </a:p>
          <a:p>
            <a:pPr marL="0" lvl="1"/>
            <a:endParaRPr lang="en-US" sz="1100"/>
          </a:p>
          <a:p>
            <a:pPr marL="0" lvl="1"/>
            <a:r>
              <a:rPr lang="en-US" sz="1100"/>
              <a:t>Bu səbəbdən PD7, PB0, PB4 və</a:t>
            </a:r>
            <a:r>
              <a:rPr lang="az-Latn-AZ" sz="1100"/>
              <a:t>.s kimi</a:t>
            </a:r>
            <a:r>
              <a:rPr lang="en-US" sz="1100"/>
              <a:t> oxşar pinlər sadə LED yandırmaq, düymə oxumaq kimi işlərdə bir-birini əvəz edə bilir.</a:t>
            </a:r>
          </a:p>
          <a:p>
            <a:pPr marL="0" lvl="1"/>
            <a:endParaRPr lang="en-US" sz="1100"/>
          </a:p>
          <a:p>
            <a:pPr marL="0" lvl="1"/>
            <a:r>
              <a:rPr lang="en-US" sz="1100"/>
              <a:t>Lakin bəzi pinlərin bu əsas funksiyadan əlavə olaraq PWM, SPI, I2C və ya Serial kimi xüsusi imkanları da olur.</a:t>
            </a:r>
          </a:p>
          <a:p>
            <a:pPr marL="0" lvl="1"/>
            <a:endParaRPr lang="en-US" sz="1100"/>
          </a:p>
          <a:p>
            <a:pPr marL="0" lvl="1"/>
            <a:r>
              <a:rPr lang="en-US" sz="1100"/>
              <a:t>Məhz buna görə sadə işlərdə adətən əlavə xüsusiyyəti olmayan pinlər seçilir ki, xüsusi pinlər gələcək ehtiyaclar üçün boş qalsın.</a:t>
            </a:r>
          </a:p>
          <a:p>
            <a:pPr marL="0" lvl="1"/>
            <a:endParaRPr lang="en-US" sz="1100"/>
          </a:p>
          <a:p>
            <a:pPr marL="0" lvl="1"/>
            <a:r>
              <a:rPr lang="en-US" sz="1100"/>
              <a:t>Yəni pinlərin çoxu eyni işi görə bilir, fərq onların sahib olduğu əlavə imkanlardadır.</a:t>
            </a:r>
          </a:p>
          <a:p>
            <a:pPr marL="0" lvl="1"/>
            <a:endParaRPr lang="en-US" sz="1100"/>
          </a:p>
          <a:p>
            <a:pPr marL="0" lvl="1"/>
            <a:endParaRPr lang="az-Latn-AZ" sz="1100"/>
          </a:p>
          <a:p>
            <a:pPr marL="171450" lvl="1" indent="-171450">
              <a:buFont typeface="Wingdings" panose="05000000000000000000" pitchFamily="2" charset="2"/>
              <a:buChar char="q"/>
            </a:pPr>
            <a:r>
              <a:rPr lang="en-US" sz="1100" b="1"/>
              <a:t>PWM</a:t>
            </a:r>
            <a:r>
              <a:rPr lang="en-US" sz="1100"/>
              <a:t> – sabit gərginliklə LED parlaqlığını və motor sürətini tənzimləmək üçün istifadə olunur.</a:t>
            </a:r>
          </a:p>
          <a:p>
            <a:pPr marL="171450" lvl="1" indent="-171450">
              <a:buFont typeface="Wingdings" panose="05000000000000000000" pitchFamily="2" charset="2"/>
              <a:buChar char="q"/>
            </a:pPr>
            <a:endParaRPr lang="en-US" sz="1100"/>
          </a:p>
          <a:p>
            <a:pPr marL="171450" lvl="1" indent="-171450">
              <a:buFont typeface="Wingdings" panose="05000000000000000000" pitchFamily="2" charset="2"/>
              <a:buChar char="q"/>
            </a:pPr>
            <a:r>
              <a:rPr lang="en-US" sz="1100" b="1"/>
              <a:t>SPI</a:t>
            </a:r>
            <a:r>
              <a:rPr lang="az-Latn-AZ" sz="1100" b="1"/>
              <a:t> (Serial Peripheral Interface)</a:t>
            </a:r>
            <a:r>
              <a:rPr lang="en-US" sz="1100"/>
              <a:t> – Arduino-nun ekran, SD kart kimi qurğularla çox sürətli məlumat mübadiləsi aparması üçün istifadə olunur.</a:t>
            </a:r>
            <a:r>
              <a:rPr lang="az-Latn-AZ" sz="1100"/>
              <a:t> </a:t>
            </a:r>
            <a:r>
              <a:rPr lang="en-US" sz="1100" b="1"/>
              <a:t>SPI</a:t>
            </a:r>
            <a:r>
              <a:rPr lang="en-US" sz="1100"/>
              <a:t> Arduino-nun özündən kənarda olan cihazlarla </a:t>
            </a:r>
            <a:r>
              <a:rPr lang="en-US" sz="1100" b="1"/>
              <a:t>çox sürətli şəkildə danışması</a:t>
            </a:r>
            <a:r>
              <a:rPr lang="en-US" sz="1100"/>
              <a:t> üçün istifadə olunan rabitə üsuludur.</a:t>
            </a:r>
            <a:r>
              <a:rPr lang="az-Latn-AZ" sz="1100"/>
              <a:t> </a:t>
            </a:r>
            <a:r>
              <a:rPr lang="en-US" sz="1100"/>
              <a:t>Məsələn, Arduino ekrana “bu yazını göstər” deyir və ya</a:t>
            </a:r>
            <a:r>
              <a:rPr lang="az-Latn-AZ" sz="1100"/>
              <a:t> hesabladığı məlumatı SD kartın yaddaşına saxlamağı tapşırır. Məsələn, Arduino temperaturu ölçür və sonra SD karta “25 dərəcə” məlumatını faylın içinə əlavə etməsini deyir. Bu əmrdən sonra SD kart həmin məlumatı saxlayır və Arduino sönsə belə məlumat itmir.</a:t>
            </a:r>
            <a:endParaRPr lang="en-US" sz="1100"/>
          </a:p>
          <a:p>
            <a:pPr marL="171450" lvl="1" indent="-171450">
              <a:buFont typeface="Wingdings" panose="05000000000000000000" pitchFamily="2" charset="2"/>
              <a:buChar char="q"/>
            </a:pPr>
            <a:endParaRPr lang="en-US" sz="1100"/>
          </a:p>
          <a:p>
            <a:pPr marL="171450" lvl="1" indent="-171450">
              <a:buFont typeface="Wingdings" panose="05000000000000000000" pitchFamily="2" charset="2"/>
              <a:buChar char="q"/>
            </a:pPr>
            <a:r>
              <a:rPr lang="en-US" sz="1100" b="1"/>
              <a:t>I2C</a:t>
            </a:r>
            <a:r>
              <a:rPr lang="en-US" sz="1100"/>
              <a:t> </a:t>
            </a:r>
            <a:r>
              <a:rPr lang="az-Latn-AZ" sz="1100" b="1"/>
              <a:t>(Inter-Integrated Circuit) </a:t>
            </a:r>
            <a:r>
              <a:rPr lang="en-US" sz="1100"/>
              <a:t>– iki kabel ilə bir neçə sensor və modulla eyni anda ünsiyyət qurmaq üçün istifadə olunur.</a:t>
            </a:r>
            <a:r>
              <a:rPr lang="az-Latn-AZ" sz="1100"/>
              <a:t> Bu haqqda növbəti slaydda...</a:t>
            </a:r>
            <a:endParaRPr lang="en-US" sz="1100"/>
          </a:p>
          <a:p>
            <a:pPr marL="171450" lvl="1" indent="-171450">
              <a:buFont typeface="Wingdings" panose="05000000000000000000" pitchFamily="2" charset="2"/>
              <a:buChar char="q"/>
            </a:pPr>
            <a:endParaRPr lang="en-US" sz="1100"/>
          </a:p>
          <a:p>
            <a:pPr marL="171450" lvl="1" indent="-171450">
              <a:buFont typeface="Wingdings" panose="05000000000000000000" pitchFamily="2" charset="2"/>
              <a:buChar char="q"/>
            </a:pPr>
            <a:r>
              <a:rPr lang="en-US" sz="1100" b="1"/>
              <a:t>Serial</a:t>
            </a:r>
            <a:r>
              <a:rPr lang="en-US" sz="1100"/>
              <a:t> – Arduino ilə kompüter və ya başqa cihaz arasında məlumat göndərmək və almaq üçün istifadə olunur.</a:t>
            </a:r>
            <a:r>
              <a:rPr lang="az-Latn-AZ" sz="1100"/>
              <a:t> Arduino üzərindəki TX və RX pinləri serial rabitəni təmin edən pinlərdir.</a:t>
            </a:r>
            <a:endParaRPr lang="en-US" sz="1100"/>
          </a:p>
        </p:txBody>
      </p:sp>
      <p:graphicFrame>
        <p:nvGraphicFramePr>
          <p:cNvPr id="2" name="Table 1">
            <a:extLst>
              <a:ext uri="{FF2B5EF4-FFF2-40B4-BE49-F238E27FC236}">
                <a16:creationId xmlns:a16="http://schemas.microsoft.com/office/drawing/2014/main" id="{31190A77-F9C3-F847-8829-2A247768E836}"/>
              </a:ext>
            </a:extLst>
          </p:cNvPr>
          <p:cNvGraphicFramePr>
            <a:graphicFrameLocks noGrp="1"/>
          </p:cNvGraphicFramePr>
          <p:nvPr>
            <p:extLst>
              <p:ext uri="{D42A27DB-BD31-4B8C-83A1-F6EECF244321}">
                <p14:modId xmlns:p14="http://schemas.microsoft.com/office/powerpoint/2010/main" val="2192007573"/>
              </p:ext>
            </p:extLst>
          </p:nvPr>
        </p:nvGraphicFramePr>
        <p:xfrm>
          <a:off x="6625269" y="0"/>
          <a:ext cx="5565109" cy="6857999"/>
        </p:xfrm>
        <a:graphic>
          <a:graphicData uri="http://schemas.openxmlformats.org/drawingml/2006/table">
            <a:tbl>
              <a:tblPr/>
              <a:tblGrid>
                <a:gridCol w="425347">
                  <a:extLst>
                    <a:ext uri="{9D8B030D-6E8A-4147-A177-3AD203B41FA5}">
                      <a16:colId xmlns:a16="http://schemas.microsoft.com/office/drawing/2014/main" val="1196698792"/>
                    </a:ext>
                  </a:extLst>
                </a:gridCol>
                <a:gridCol w="893532">
                  <a:extLst>
                    <a:ext uri="{9D8B030D-6E8A-4147-A177-3AD203B41FA5}">
                      <a16:colId xmlns:a16="http://schemas.microsoft.com/office/drawing/2014/main" val="4100530544"/>
                    </a:ext>
                  </a:extLst>
                </a:gridCol>
                <a:gridCol w="825206">
                  <a:extLst>
                    <a:ext uri="{9D8B030D-6E8A-4147-A177-3AD203B41FA5}">
                      <a16:colId xmlns:a16="http://schemas.microsoft.com/office/drawing/2014/main" val="1612556357"/>
                    </a:ext>
                  </a:extLst>
                </a:gridCol>
                <a:gridCol w="1582634">
                  <a:extLst>
                    <a:ext uri="{9D8B030D-6E8A-4147-A177-3AD203B41FA5}">
                      <a16:colId xmlns:a16="http://schemas.microsoft.com/office/drawing/2014/main" val="494564261"/>
                    </a:ext>
                  </a:extLst>
                </a:gridCol>
                <a:gridCol w="1838390">
                  <a:extLst>
                    <a:ext uri="{9D8B030D-6E8A-4147-A177-3AD203B41FA5}">
                      <a16:colId xmlns:a16="http://schemas.microsoft.com/office/drawing/2014/main" val="2944830333"/>
                    </a:ext>
                  </a:extLst>
                </a:gridCol>
              </a:tblGrid>
              <a:tr h="229447">
                <a:tc>
                  <a:txBody>
                    <a:bodyPr/>
                    <a:lstStyle/>
                    <a:p>
                      <a:r>
                        <a:rPr lang="en-US" sz="1200" b="1"/>
                        <a:t>Pin #</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r>
                        <a:rPr lang="en-US" sz="1200" b="1"/>
                        <a:t>Arduino adı</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r>
                        <a:rPr lang="en-US" sz="1200" b="1"/>
                        <a:t>Texniki adı</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r>
                        <a:rPr lang="it-IT" sz="1200" b="1"/>
                        <a:t>Uşaq dili ilə nə edir</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r>
                        <a:rPr lang="en-US" sz="1200" b="1"/>
                        <a:t>Real misal</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901799929"/>
                  </a:ext>
                </a:extLst>
              </a:tr>
              <a:tr h="236734">
                <a:tc>
                  <a:txBody>
                    <a:bodyPr/>
                    <a:lstStyle/>
                    <a:p>
                      <a:r>
                        <a:rPr lang="ru-RU" sz="1200"/>
                        <a:t>1</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RESET</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PC6</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Beyni yenidən başladır</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Telefonu restart etmək</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35088465"/>
                  </a:ext>
                </a:extLst>
              </a:tr>
              <a:tr h="236734">
                <a:tc>
                  <a:txBody>
                    <a:bodyPr/>
                    <a:lstStyle/>
                    <a:p>
                      <a:r>
                        <a:rPr lang="ru-RU" sz="1200"/>
                        <a:t>2</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D0 (RX)</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PD0</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Dinləyir</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Qulaq</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85896966"/>
                  </a:ext>
                </a:extLst>
              </a:tr>
              <a:tr h="236734">
                <a:tc>
                  <a:txBody>
                    <a:bodyPr/>
                    <a:lstStyle/>
                    <a:p>
                      <a:r>
                        <a:rPr lang="ru-RU" sz="1200"/>
                        <a:t>3</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D1 (TX)</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PD1</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Danışır</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Ağız</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66226679"/>
                  </a:ext>
                </a:extLst>
              </a:tr>
              <a:tr h="236734">
                <a:tc>
                  <a:txBody>
                    <a:bodyPr/>
                    <a:lstStyle/>
                    <a:p>
                      <a:r>
                        <a:rPr lang="ru-RU" sz="1200"/>
                        <a:t>4</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D2</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PD2</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Aç / bağla</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Düymə oxuma</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02594871"/>
                  </a:ext>
                </a:extLst>
              </a:tr>
              <a:tr h="236734">
                <a:tc>
                  <a:txBody>
                    <a:bodyPr/>
                    <a:lstStyle/>
                    <a:p>
                      <a:r>
                        <a:rPr lang="ru-RU" sz="1200"/>
                        <a:t>5</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D3 (PWM)</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PD3</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Gücü az-çox verir</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LED zəif / güclü</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01719809"/>
                  </a:ext>
                </a:extLst>
              </a:tr>
              <a:tr h="236734">
                <a:tc>
                  <a:txBody>
                    <a:bodyPr/>
                    <a:lstStyle/>
                    <a:p>
                      <a:r>
                        <a:rPr lang="ru-RU" sz="1200"/>
                        <a:t>6</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D4</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PD4</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Aç / bağla</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LED yandır</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27086919"/>
                  </a:ext>
                </a:extLst>
              </a:tr>
              <a:tr h="236734">
                <a:tc>
                  <a:txBody>
                    <a:bodyPr/>
                    <a:lstStyle/>
                    <a:p>
                      <a:r>
                        <a:rPr lang="ru-RU" sz="1200"/>
                        <a:t>7</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VCC</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VCC</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Elektrik verir</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Batareya +</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27593752"/>
                  </a:ext>
                </a:extLst>
              </a:tr>
              <a:tr h="236734">
                <a:tc>
                  <a:txBody>
                    <a:bodyPr/>
                    <a:lstStyle/>
                    <a:p>
                      <a:r>
                        <a:rPr lang="ru-RU" sz="1200"/>
                        <a:t>8</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GND</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GND</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Elektriki geri aparır</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Batareya –</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48107358"/>
                  </a:ext>
                </a:extLst>
              </a:tr>
              <a:tr h="236734">
                <a:tc>
                  <a:txBody>
                    <a:bodyPr/>
                    <a:lstStyle/>
                    <a:p>
                      <a:r>
                        <a:rPr lang="ru-RU" sz="1200"/>
                        <a:t>9</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ru-RU" sz="1200"/>
                        <a:t>—</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PB6</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Vaxtı saxlayır</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Saat mexanizmi</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22476234"/>
                  </a:ext>
                </a:extLst>
              </a:tr>
              <a:tr h="236734">
                <a:tc>
                  <a:txBody>
                    <a:bodyPr/>
                    <a:lstStyle/>
                    <a:p>
                      <a:r>
                        <a:rPr lang="ru-RU" sz="1200"/>
                        <a:t>10</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ru-RU" sz="1200"/>
                        <a:t>—</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PB7</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Vaxtı saxlayır</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Saat mexanizmi</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97754166"/>
                  </a:ext>
                </a:extLst>
              </a:tr>
              <a:tr h="236734">
                <a:tc>
                  <a:txBody>
                    <a:bodyPr/>
                    <a:lstStyle/>
                    <a:p>
                      <a:r>
                        <a:rPr lang="ru-RU" sz="1200"/>
                        <a:t>11</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D5 (PWM)</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PD5</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Gücü azaldır-artırır</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Motor sürəti</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36671326"/>
                  </a:ext>
                </a:extLst>
              </a:tr>
              <a:tr h="236734">
                <a:tc>
                  <a:txBody>
                    <a:bodyPr/>
                    <a:lstStyle/>
                    <a:p>
                      <a:r>
                        <a:rPr lang="ru-RU" sz="1200"/>
                        <a:t>12</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D6 (PWM)</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PD6</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Gücü azaldır-artırır</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LED parlaqlıq</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3116753"/>
                  </a:ext>
                </a:extLst>
              </a:tr>
              <a:tr h="236734">
                <a:tc>
                  <a:txBody>
                    <a:bodyPr/>
                    <a:lstStyle/>
                    <a:p>
                      <a:r>
                        <a:rPr lang="ru-RU" sz="1200"/>
                        <a:t>13</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D7</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PD7</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Aç / bağla</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Rele idarəsi</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42814339"/>
                  </a:ext>
                </a:extLst>
              </a:tr>
              <a:tr h="236734">
                <a:tc>
                  <a:txBody>
                    <a:bodyPr/>
                    <a:lstStyle/>
                    <a:p>
                      <a:r>
                        <a:rPr lang="ru-RU" sz="1200"/>
                        <a:t>14</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D8</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PB0</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Aç / bağla</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Sensor ON/OFF</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38658778"/>
                  </a:ext>
                </a:extLst>
              </a:tr>
              <a:tr h="236734">
                <a:tc>
                  <a:txBody>
                    <a:bodyPr/>
                    <a:lstStyle/>
                    <a:p>
                      <a:r>
                        <a:rPr lang="ru-RU" sz="1200"/>
                        <a:t>15</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D9 (PWM)</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PB1</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Güclü / zəif</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Servo siqnal</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54396732"/>
                  </a:ext>
                </a:extLst>
              </a:tr>
              <a:tr h="236734">
                <a:tc>
                  <a:txBody>
                    <a:bodyPr/>
                    <a:lstStyle/>
                    <a:p>
                      <a:r>
                        <a:rPr lang="ru-RU" sz="1200"/>
                        <a:t>16</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D10 (PWM)</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PB2</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Gücü tənzimləyir</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Motor</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93404549"/>
                  </a:ext>
                </a:extLst>
              </a:tr>
              <a:tr h="236734">
                <a:tc>
                  <a:txBody>
                    <a:bodyPr/>
                    <a:lstStyle/>
                    <a:p>
                      <a:r>
                        <a:rPr lang="ru-RU" sz="1200"/>
                        <a:t>17</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D11 (PWM)</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PB3</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Gücü tənzimləyir</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LED</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30067229"/>
                  </a:ext>
                </a:extLst>
              </a:tr>
              <a:tr h="236734">
                <a:tc>
                  <a:txBody>
                    <a:bodyPr/>
                    <a:lstStyle/>
                    <a:p>
                      <a:r>
                        <a:rPr lang="ru-RU" sz="1200"/>
                        <a:t>18</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D12</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PB4</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Aç / bağla</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Button</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82606779"/>
                  </a:ext>
                </a:extLst>
              </a:tr>
              <a:tr h="236734">
                <a:tc>
                  <a:txBody>
                    <a:bodyPr/>
                    <a:lstStyle/>
                    <a:p>
                      <a:r>
                        <a:rPr lang="ru-RU" sz="1200"/>
                        <a:t>19</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D13</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PB5</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Aç / bağla</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Arduino LED</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46141511"/>
                  </a:ext>
                </a:extLst>
              </a:tr>
              <a:tr h="236734">
                <a:tc>
                  <a:txBody>
                    <a:bodyPr/>
                    <a:lstStyle/>
                    <a:p>
                      <a:r>
                        <a:rPr lang="ru-RU" sz="1200"/>
                        <a:t>20</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AVCC</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AVCC</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Sensor üçün elektrik</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Analog sensor</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02872586"/>
                  </a:ext>
                </a:extLst>
              </a:tr>
              <a:tr h="236734">
                <a:tc>
                  <a:txBody>
                    <a:bodyPr/>
                    <a:lstStyle/>
                    <a:p>
                      <a:r>
                        <a:rPr lang="ru-RU" sz="1200"/>
                        <a:t>21</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AREF</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AREF</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Ölçü dəqiqliyi</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Xətkeş başlanğıcı</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8775615"/>
                  </a:ext>
                </a:extLst>
              </a:tr>
              <a:tr h="236734">
                <a:tc>
                  <a:txBody>
                    <a:bodyPr/>
                    <a:lstStyle/>
                    <a:p>
                      <a:r>
                        <a:rPr lang="ru-RU" sz="1200"/>
                        <a:t>22</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GND</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GND</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Elektrik qayıdır</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Torpaq</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47502938"/>
                  </a:ext>
                </a:extLst>
              </a:tr>
              <a:tr h="236734">
                <a:tc>
                  <a:txBody>
                    <a:bodyPr/>
                    <a:lstStyle/>
                    <a:p>
                      <a:r>
                        <a:rPr lang="ru-RU" sz="1200"/>
                        <a:t>23</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A0</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PC0</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Az / çox oxuyur</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İşıq</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01701456"/>
                  </a:ext>
                </a:extLst>
              </a:tr>
              <a:tr h="236734">
                <a:tc>
                  <a:txBody>
                    <a:bodyPr/>
                    <a:lstStyle/>
                    <a:p>
                      <a:r>
                        <a:rPr lang="ru-RU" sz="1200"/>
                        <a:t>24</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A1</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PC1</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Az / çox oxuyur</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Temperatur</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28582515"/>
                  </a:ext>
                </a:extLst>
              </a:tr>
              <a:tr h="236734">
                <a:tc>
                  <a:txBody>
                    <a:bodyPr/>
                    <a:lstStyle/>
                    <a:p>
                      <a:r>
                        <a:rPr lang="ru-RU" sz="1200"/>
                        <a:t>25</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A2</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PC2</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Az / çox oxuyur</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Potensiometr</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85935757"/>
                  </a:ext>
                </a:extLst>
              </a:tr>
              <a:tr h="236734">
                <a:tc>
                  <a:txBody>
                    <a:bodyPr/>
                    <a:lstStyle/>
                    <a:p>
                      <a:r>
                        <a:rPr lang="ru-RU" sz="1200"/>
                        <a:t>26</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A3</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PC3</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Az / çox oxuyur</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Sensor</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604685"/>
                  </a:ext>
                </a:extLst>
              </a:tr>
              <a:tr h="236734">
                <a:tc>
                  <a:txBody>
                    <a:bodyPr/>
                    <a:lstStyle/>
                    <a:p>
                      <a:r>
                        <a:rPr lang="ru-RU" sz="1200"/>
                        <a:t>27</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A4</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PC4</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Az / çox oxuyur</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I2C data</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84586307"/>
                  </a:ext>
                </a:extLst>
              </a:tr>
              <a:tr h="236734">
                <a:tc>
                  <a:txBody>
                    <a:bodyPr/>
                    <a:lstStyle/>
                    <a:p>
                      <a:r>
                        <a:rPr lang="ru-RU" sz="1200"/>
                        <a:t>28</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A5</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PC5</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Az / çox oxuyur</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I2C clock</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19119180"/>
                  </a:ext>
                </a:extLst>
              </a:tr>
            </a:tbl>
          </a:graphicData>
        </a:graphic>
      </p:graphicFrame>
    </p:spTree>
    <p:extLst>
      <p:ext uri="{BB962C8B-B14F-4D97-AF65-F5344CB8AC3E}">
        <p14:creationId xmlns:p14="http://schemas.microsoft.com/office/powerpoint/2010/main" val="79614914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2031325"/>
          </a:xfrm>
          <a:prstGeom prst="rect">
            <a:avLst/>
          </a:prstGeom>
          <a:noFill/>
        </p:spPr>
        <p:txBody>
          <a:bodyPr wrap="square">
            <a:spAutoFit/>
          </a:bodyPr>
          <a:lstStyle/>
          <a:p>
            <a:r>
              <a:rPr lang="en-US" sz="1400"/>
              <a:t>Arduino-da I2C rabitəsi üçün xüsusi pinlər var, amma bunlar hər Arduino modelində fərqlidir.</a:t>
            </a:r>
          </a:p>
          <a:p>
            <a:endParaRPr lang="en-US" sz="1400"/>
          </a:p>
          <a:p>
            <a:r>
              <a:rPr lang="en-US" sz="1400"/>
              <a:t>Arduino Uno:</a:t>
            </a:r>
          </a:p>
          <a:p>
            <a:r>
              <a:rPr lang="en-US" sz="1400"/>
              <a:t>SDA (Data / məlumat xətti) → A4 pininə qoşulur və məlumatı daşıyır.</a:t>
            </a:r>
          </a:p>
          <a:p>
            <a:r>
              <a:rPr lang="en-US" sz="1400"/>
              <a:t>SCL (Clock / saat xətti) → A5 pininə qoşulur və növbəni təyin edir.</a:t>
            </a:r>
          </a:p>
          <a:p>
            <a:endParaRPr lang="en-US" sz="1400"/>
          </a:p>
          <a:p>
            <a:r>
              <a:rPr lang="en-US" sz="1400"/>
              <a:t>I2C-də SCL (Clock) xətti Arduino və sensorlar arasında məlumatın göndərilmə sürətini idarə edir. Yəni “saat” burda məlumatın hər bitinin göndərilmə vaxtını müəyyən edən siqnal deməkdir.</a:t>
            </a:r>
          </a:p>
          <a:p>
            <a:endParaRPr lang="en-US" sz="1400"/>
          </a:p>
        </p:txBody>
      </p:sp>
      <p:pic>
        <p:nvPicPr>
          <p:cNvPr id="3" name="Picture 2" descr="A cartoon character with eyes and arms and wires">
            <a:extLst>
              <a:ext uri="{FF2B5EF4-FFF2-40B4-BE49-F238E27FC236}">
                <a16:creationId xmlns:a16="http://schemas.microsoft.com/office/drawing/2014/main" id="{B307174D-79A7-5EDF-A83F-BF1C22BF9C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5816" y="2031325"/>
            <a:ext cx="7160368" cy="4773579"/>
          </a:xfrm>
          <a:prstGeom prst="rect">
            <a:avLst/>
          </a:prstGeom>
        </p:spPr>
      </p:pic>
    </p:spTree>
    <p:extLst>
      <p:ext uri="{BB962C8B-B14F-4D97-AF65-F5344CB8AC3E}">
        <p14:creationId xmlns:p14="http://schemas.microsoft.com/office/powerpoint/2010/main" val="246191292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5693866"/>
          </a:xfrm>
          <a:prstGeom prst="rect">
            <a:avLst/>
          </a:prstGeom>
          <a:noFill/>
        </p:spPr>
        <p:txBody>
          <a:bodyPr wrap="square">
            <a:spAutoFit/>
          </a:bodyPr>
          <a:lstStyle/>
          <a:p>
            <a:r>
              <a:rPr lang="az-Latn-AZ" sz="1400"/>
              <a:t>Arduino üçün kod yazmaq məqsədi ilə </a:t>
            </a:r>
            <a:r>
              <a:rPr lang="az-Latn-AZ" sz="1400" b="1">
                <a:solidFill>
                  <a:srgbClr val="FF0000"/>
                </a:solidFill>
              </a:rPr>
              <a:t>ARDUİNO İDE </a:t>
            </a:r>
            <a:r>
              <a:rPr lang="az-Latn-AZ" sz="1400"/>
              <a:t>qurmaq lazımdır. Arduino IDE Arduino üçün yazı yazdığın və onu lövhəyə (board-a) göndərdiyin proqramdır. </a:t>
            </a:r>
            <a:r>
              <a:rPr lang="az-Latn-AZ" sz="1400">
                <a:hlinkClick r:id="rId2"/>
              </a:rPr>
              <a:t>https://www.arduino.cc/en/software</a:t>
            </a:r>
            <a:endParaRPr lang="az-Latn-AZ" sz="1400"/>
          </a:p>
          <a:p>
            <a:endParaRPr lang="az-Latn-AZ" sz="1400"/>
          </a:p>
          <a:p>
            <a:endParaRPr lang="az-Latn-AZ" sz="1400"/>
          </a:p>
          <a:p>
            <a:r>
              <a:rPr lang="en-US" sz="1400"/>
              <a:t>Arduino IDE kompüterdə açılan bir proqramdır. Bu proqramda sən Arduino-ya nə etsin deyə yazı (kod) yazırsan.</a:t>
            </a:r>
            <a:endParaRPr lang="az-Latn-AZ" sz="1400"/>
          </a:p>
          <a:p>
            <a:endParaRPr lang="az-Latn-AZ" sz="1400"/>
          </a:p>
          <a:p>
            <a:r>
              <a:rPr lang="en-US" sz="1400"/>
              <a:t>Məsələn:</a:t>
            </a:r>
            <a:endParaRPr lang="az-Latn-AZ" sz="1400"/>
          </a:p>
          <a:p>
            <a:pPr marL="742950" lvl="1" indent="-285750">
              <a:lnSpc>
                <a:spcPct val="150000"/>
              </a:lnSpc>
              <a:buFont typeface="Wingdings" panose="05000000000000000000" pitchFamily="2" charset="2"/>
              <a:buChar char="q"/>
            </a:pPr>
            <a:r>
              <a:rPr lang="en-US" sz="1400"/>
              <a:t>LED yandırıb-söndürə bilərsən</a:t>
            </a:r>
          </a:p>
          <a:p>
            <a:pPr marL="742950" lvl="1" indent="-285750">
              <a:lnSpc>
                <a:spcPct val="150000"/>
              </a:lnSpc>
              <a:buFont typeface="Wingdings" panose="05000000000000000000" pitchFamily="2" charset="2"/>
              <a:buChar char="q"/>
            </a:pPr>
            <a:r>
              <a:rPr lang="en-US" sz="1400"/>
              <a:t>Motorun sürətini dəyişə bilərsən</a:t>
            </a:r>
          </a:p>
          <a:p>
            <a:pPr marL="742950" lvl="1" indent="-285750">
              <a:lnSpc>
                <a:spcPct val="150000"/>
              </a:lnSpc>
              <a:buFont typeface="Wingdings" panose="05000000000000000000" pitchFamily="2" charset="2"/>
              <a:buChar char="q"/>
            </a:pPr>
            <a:r>
              <a:rPr lang="en-US" sz="1400"/>
              <a:t>Sensorlardan məlumat oxuya bilərsən</a:t>
            </a:r>
          </a:p>
          <a:p>
            <a:pPr marL="742950" lvl="1" indent="-285750">
              <a:lnSpc>
                <a:spcPct val="150000"/>
              </a:lnSpc>
              <a:buFont typeface="Wingdings" panose="05000000000000000000" pitchFamily="2" charset="2"/>
              <a:buChar char="q"/>
            </a:pPr>
            <a:r>
              <a:rPr lang="en-US" sz="1400"/>
              <a:t>Ekrana yazı çıxara bilərsən</a:t>
            </a:r>
          </a:p>
          <a:p>
            <a:pPr marL="742950" lvl="1" indent="-285750">
              <a:lnSpc>
                <a:spcPct val="150000"/>
              </a:lnSpc>
              <a:buFont typeface="Wingdings" panose="05000000000000000000" pitchFamily="2" charset="2"/>
              <a:buChar char="q"/>
            </a:pPr>
            <a:r>
              <a:rPr lang="en-US" sz="1400"/>
              <a:t>SD karta məlumat yaza bilərsən</a:t>
            </a:r>
            <a:endParaRPr lang="az-Latn-AZ" sz="1400"/>
          </a:p>
          <a:p>
            <a:pPr marL="742950" lvl="1" indent="-285750">
              <a:lnSpc>
                <a:spcPct val="150000"/>
              </a:lnSpc>
              <a:buFont typeface="Wingdings" panose="05000000000000000000" pitchFamily="2" charset="2"/>
              <a:buChar char="q"/>
            </a:pPr>
            <a:r>
              <a:rPr lang="az-Latn-AZ" sz="1400"/>
              <a:t>və.s</a:t>
            </a:r>
            <a:r>
              <a:rPr lang="en-US" sz="1400"/>
              <a:t> kimi əmrlər burada yazılır. Yazdığın bu əmrlər Arduino IDE vasitəsilə USB kabel ilə Arduino-ya göndərilir.</a:t>
            </a:r>
            <a:endParaRPr lang="az-Latn-AZ" sz="1400"/>
          </a:p>
          <a:p>
            <a:endParaRPr lang="az-Latn-AZ" sz="1400"/>
          </a:p>
          <a:p>
            <a:endParaRPr lang="ru-RU" sz="1400"/>
          </a:p>
          <a:p>
            <a:endParaRPr lang="ru-RU" sz="1400"/>
          </a:p>
          <a:p>
            <a:endParaRPr lang="ru-RU" sz="1400"/>
          </a:p>
          <a:p>
            <a:endParaRPr lang="ru-RU" sz="1400"/>
          </a:p>
          <a:p>
            <a:endParaRPr lang="ru-RU" sz="1400"/>
          </a:p>
          <a:p>
            <a:r>
              <a:rPr lang="az-Latn-AZ" sz="1400" b="1"/>
              <a:t>İDE</a:t>
            </a:r>
            <a:r>
              <a:rPr lang="az-Latn-AZ" sz="1400"/>
              <a:t> qurulduqdan sonra Arduino kartını komputerə taxdıqda drive</a:t>
            </a:r>
          </a:p>
          <a:p>
            <a:r>
              <a:rPr lang="az-Latn-AZ" sz="1400"/>
              <a:t>avtomatik tapılmalıdır. Əgər tapılmasa `</a:t>
            </a:r>
            <a:r>
              <a:rPr lang="az-Latn-AZ" sz="1400" b="1">
                <a:solidFill>
                  <a:srgbClr val="FF0000"/>
                </a:solidFill>
              </a:rPr>
              <a:t>ch341ser.zip</a:t>
            </a:r>
            <a:r>
              <a:rPr lang="az-Latn-AZ" sz="1400"/>
              <a:t>` yükləyə bilərsiz.</a:t>
            </a:r>
          </a:p>
          <a:p>
            <a:r>
              <a:rPr lang="az-Latn-AZ" sz="1400"/>
              <a:t>Bu driver gələcək İDE versiyaları üçün yararsız hala gələ bilər. Belə olan</a:t>
            </a:r>
          </a:p>
          <a:p>
            <a:r>
              <a:rPr lang="az-Latn-AZ" sz="1400"/>
              <a:t>halda isə, internetdən araşdırıb axtarıb tapmaq lazımdır.</a:t>
            </a:r>
          </a:p>
        </p:txBody>
      </p:sp>
      <p:pic>
        <p:nvPicPr>
          <p:cNvPr id="3" name="Picture 2">
            <a:extLst>
              <a:ext uri="{FF2B5EF4-FFF2-40B4-BE49-F238E27FC236}">
                <a16:creationId xmlns:a16="http://schemas.microsoft.com/office/drawing/2014/main" id="{D1B4D138-5A02-A394-E590-13BE46790A15}"/>
              </a:ext>
            </a:extLst>
          </p:cNvPr>
          <p:cNvPicPr>
            <a:picLocks noChangeAspect="1"/>
          </p:cNvPicPr>
          <p:nvPr/>
        </p:nvPicPr>
        <p:blipFill>
          <a:blip r:embed="rId3"/>
          <a:stretch>
            <a:fillRect/>
          </a:stretch>
        </p:blipFill>
        <p:spPr>
          <a:xfrm>
            <a:off x="5963055" y="3828021"/>
            <a:ext cx="6228945" cy="3029979"/>
          </a:xfrm>
          <a:prstGeom prst="rect">
            <a:avLst/>
          </a:prstGeom>
        </p:spPr>
      </p:pic>
      <p:pic>
        <p:nvPicPr>
          <p:cNvPr id="6" name="Picture 5">
            <a:extLst>
              <a:ext uri="{FF2B5EF4-FFF2-40B4-BE49-F238E27FC236}">
                <a16:creationId xmlns:a16="http://schemas.microsoft.com/office/drawing/2014/main" id="{D9CCEC5F-732D-E565-809F-2B7494143AC4}"/>
              </a:ext>
            </a:extLst>
          </p:cNvPr>
          <p:cNvPicPr>
            <a:picLocks noChangeAspect="1"/>
          </p:cNvPicPr>
          <p:nvPr/>
        </p:nvPicPr>
        <p:blipFill>
          <a:blip r:embed="rId4"/>
          <a:stretch>
            <a:fillRect/>
          </a:stretch>
        </p:blipFill>
        <p:spPr>
          <a:xfrm>
            <a:off x="119780" y="5865779"/>
            <a:ext cx="5328720" cy="86999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42595577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6124754"/>
          </a:xfrm>
          <a:prstGeom prst="rect">
            <a:avLst/>
          </a:prstGeom>
          <a:noFill/>
        </p:spPr>
        <p:txBody>
          <a:bodyPr wrap="square">
            <a:spAutoFit/>
          </a:bodyPr>
          <a:lstStyle/>
          <a:p>
            <a:r>
              <a:rPr lang="en-US" sz="1400"/>
              <a:t>Tinkercad-də sən:</a:t>
            </a:r>
          </a:p>
          <a:p>
            <a:pPr marL="742950" lvl="1" indent="-285750">
              <a:lnSpc>
                <a:spcPct val="200000"/>
              </a:lnSpc>
              <a:buFont typeface="Arial" panose="020B0604020202020204" pitchFamily="34" charset="0"/>
              <a:buChar char="•"/>
            </a:pPr>
            <a:r>
              <a:rPr lang="en-US" sz="1400"/>
              <a:t>Arduino ilə LED yandıra bilərsən</a:t>
            </a:r>
          </a:p>
          <a:p>
            <a:pPr marL="742950" lvl="1" indent="-285750">
              <a:lnSpc>
                <a:spcPct val="200000"/>
              </a:lnSpc>
              <a:buFont typeface="Arial" panose="020B0604020202020204" pitchFamily="34" charset="0"/>
              <a:buChar char="•"/>
            </a:pPr>
            <a:r>
              <a:rPr lang="en-US" sz="1400"/>
              <a:t>düymə ilə idarə qura bilərsən</a:t>
            </a:r>
          </a:p>
          <a:p>
            <a:pPr marL="742950" lvl="1" indent="-285750">
              <a:lnSpc>
                <a:spcPct val="200000"/>
              </a:lnSpc>
              <a:buFont typeface="Arial" panose="020B0604020202020204" pitchFamily="34" charset="0"/>
              <a:buChar char="•"/>
            </a:pPr>
            <a:r>
              <a:rPr lang="en-US" sz="1400"/>
              <a:t>sensorlardan dəyər oxuya bilərsən</a:t>
            </a:r>
          </a:p>
          <a:p>
            <a:pPr marL="742950" lvl="1" indent="-285750">
              <a:lnSpc>
                <a:spcPct val="200000"/>
              </a:lnSpc>
              <a:buFont typeface="Arial" panose="020B0604020202020204" pitchFamily="34" charset="0"/>
              <a:buChar char="•"/>
            </a:pPr>
            <a:r>
              <a:rPr lang="en-US" sz="1400"/>
              <a:t>motor fırlada bilərsən</a:t>
            </a:r>
          </a:p>
          <a:p>
            <a:pPr marL="742950" lvl="1" indent="-285750">
              <a:lnSpc>
                <a:spcPct val="200000"/>
              </a:lnSpc>
              <a:buFont typeface="Arial" panose="020B0604020202020204" pitchFamily="34" charset="0"/>
              <a:buChar char="•"/>
            </a:pPr>
            <a:r>
              <a:rPr lang="en-US" sz="1400"/>
              <a:t>kod yazıb dərhal nəticəni görə bilərsən</a:t>
            </a:r>
          </a:p>
          <a:p>
            <a:endParaRPr lang="en-US" sz="1400"/>
          </a:p>
          <a:p>
            <a:r>
              <a:rPr lang="en-US" sz="1400"/>
              <a:t>Və ən gözəli:</a:t>
            </a:r>
            <a:r>
              <a:rPr lang="az-Latn-AZ" sz="1400"/>
              <a:t> </a:t>
            </a:r>
            <a:r>
              <a:rPr lang="en-US" sz="1400"/>
              <a:t>“Start Simulation” düyməsinə basan kimi sistem işləyir.</a:t>
            </a:r>
            <a:endParaRPr lang="az-Latn-AZ" sz="1400"/>
          </a:p>
          <a:p>
            <a:endParaRPr lang="az-Latn-AZ" sz="1400"/>
          </a:p>
          <a:p>
            <a:endParaRPr lang="az-Latn-AZ" sz="1400"/>
          </a:p>
          <a:p>
            <a:r>
              <a:rPr lang="en-US" sz="1400"/>
              <a:t>Proqramlaşdırma necə edilir?</a:t>
            </a:r>
          </a:p>
          <a:p>
            <a:endParaRPr lang="en-US" sz="1400"/>
          </a:p>
          <a:p>
            <a:r>
              <a:rPr lang="en-US" sz="1400" b="1"/>
              <a:t>İki yol var</a:t>
            </a:r>
            <a:r>
              <a:rPr lang="en-US" sz="1400"/>
              <a:t>:</a:t>
            </a:r>
            <a:endParaRPr lang="az-Latn-AZ" sz="1400"/>
          </a:p>
          <a:p>
            <a:endParaRPr lang="en-US" sz="1400"/>
          </a:p>
          <a:p>
            <a:r>
              <a:rPr lang="en-US" sz="1400"/>
              <a:t>1. Bloklarla proqramlaşdırma</a:t>
            </a:r>
          </a:p>
          <a:p>
            <a:pPr marL="742950" lvl="1" indent="-285750">
              <a:buFont typeface="Arial" panose="020B0604020202020204" pitchFamily="34" charset="0"/>
              <a:buChar char="•"/>
            </a:pPr>
            <a:r>
              <a:rPr lang="en-US" sz="1400"/>
              <a:t>sürüklə-burax</a:t>
            </a:r>
          </a:p>
          <a:p>
            <a:pPr marL="742950" lvl="1" indent="-285750">
              <a:buFont typeface="Arial" panose="020B0604020202020204" pitchFamily="34" charset="0"/>
              <a:buChar char="•"/>
            </a:pPr>
            <a:r>
              <a:rPr lang="en-US" sz="1400"/>
              <a:t>yeni başlayanlar üçün idealdır</a:t>
            </a:r>
          </a:p>
          <a:p>
            <a:pPr marL="742950" lvl="1" indent="-285750">
              <a:buFont typeface="Arial" panose="020B0604020202020204" pitchFamily="34" charset="0"/>
              <a:buChar char="•"/>
            </a:pPr>
            <a:r>
              <a:rPr lang="en-US" sz="1400"/>
              <a:t>məntiqi başa düşməyə kömək edir</a:t>
            </a:r>
          </a:p>
          <a:p>
            <a:endParaRPr lang="en-US" sz="1400"/>
          </a:p>
          <a:p>
            <a:r>
              <a:rPr lang="en-US" sz="1400"/>
              <a:t>2. Kodla proqramlaşdırma (C/C++)</a:t>
            </a:r>
          </a:p>
          <a:p>
            <a:pPr marL="742950" lvl="1" indent="-285750">
              <a:buFont typeface="Arial" panose="020B0604020202020204" pitchFamily="34" charset="0"/>
              <a:buChar char="•"/>
            </a:pPr>
            <a:r>
              <a:rPr lang="en-US" sz="1400"/>
              <a:t>real Arduino dili</a:t>
            </a:r>
          </a:p>
          <a:p>
            <a:pPr marL="742950" lvl="1" indent="-285750">
              <a:buFont typeface="Arial" panose="020B0604020202020204" pitchFamily="34" charset="0"/>
              <a:buChar char="•"/>
            </a:pPr>
            <a:r>
              <a:rPr lang="en-US" sz="1400"/>
              <a:t>yazdığın kod fiziki Arduino-da da işləyər</a:t>
            </a:r>
            <a:endParaRPr lang="az-Latn-AZ" sz="1400"/>
          </a:p>
          <a:p>
            <a:endParaRPr lang="ru-RU" sz="1400"/>
          </a:p>
        </p:txBody>
      </p:sp>
    </p:spTree>
    <p:extLst>
      <p:ext uri="{BB962C8B-B14F-4D97-AF65-F5344CB8AC3E}">
        <p14:creationId xmlns:p14="http://schemas.microsoft.com/office/powerpoint/2010/main" val="95412555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az-Latn-AZ" sz="1400"/>
              <a:t>Arduino –nu komputerə qoşuruq.</a:t>
            </a:r>
            <a:endParaRPr lang="ru-RU" sz="1400"/>
          </a:p>
        </p:txBody>
      </p:sp>
      <p:pic>
        <p:nvPicPr>
          <p:cNvPr id="3" name="Picture 2">
            <a:extLst>
              <a:ext uri="{FF2B5EF4-FFF2-40B4-BE49-F238E27FC236}">
                <a16:creationId xmlns:a16="http://schemas.microsoft.com/office/drawing/2014/main" id="{446D8F0F-B5EA-3DD1-81CD-FEE00F7AD0CC}"/>
              </a:ext>
            </a:extLst>
          </p:cNvPr>
          <p:cNvPicPr>
            <a:picLocks noChangeAspect="1"/>
          </p:cNvPicPr>
          <p:nvPr/>
        </p:nvPicPr>
        <p:blipFill>
          <a:blip r:embed="rId2"/>
          <a:stretch>
            <a:fillRect/>
          </a:stretch>
        </p:blipFill>
        <p:spPr>
          <a:xfrm>
            <a:off x="4686178" y="2419262"/>
            <a:ext cx="2819644" cy="2019475"/>
          </a:xfrm>
          <a:prstGeom prst="rect">
            <a:avLst/>
          </a:prstGeom>
        </p:spPr>
      </p:pic>
    </p:spTree>
    <p:extLst>
      <p:ext uri="{BB962C8B-B14F-4D97-AF65-F5344CB8AC3E}">
        <p14:creationId xmlns:p14="http://schemas.microsoft.com/office/powerpoint/2010/main" val="202123736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738664"/>
          </a:xfrm>
          <a:prstGeom prst="rect">
            <a:avLst/>
          </a:prstGeom>
          <a:noFill/>
        </p:spPr>
        <p:txBody>
          <a:bodyPr wrap="square">
            <a:spAutoFit/>
          </a:bodyPr>
          <a:lstStyle/>
          <a:p>
            <a:r>
              <a:rPr lang="en-US" sz="1400"/>
              <a:t>Arduino IDE-də </a:t>
            </a:r>
            <a:r>
              <a:rPr lang="en-US" sz="1400" b="1">
                <a:solidFill>
                  <a:srgbClr val="FF0000"/>
                </a:solidFill>
              </a:rPr>
              <a:t>Blink</a:t>
            </a:r>
            <a:r>
              <a:rPr lang="en-US" sz="1400"/>
              <a:t> — Arduino öyrənməyə başlayan hər kəs üçün </a:t>
            </a:r>
            <a:r>
              <a:rPr lang="en-US" sz="1400" b="1"/>
              <a:t>ilk və ən klassik nümunə proqramdır</a:t>
            </a:r>
            <a:r>
              <a:rPr lang="en-US" sz="1400"/>
              <a:t> </a:t>
            </a:r>
            <a:endParaRPr lang="az-Latn-AZ" sz="1400"/>
          </a:p>
          <a:p>
            <a:endParaRPr lang="az-Latn-AZ" sz="1400"/>
          </a:p>
          <a:p>
            <a:r>
              <a:rPr lang="en-US" sz="1400" b="1"/>
              <a:t>File → Examples → 01.Basics → Blink </a:t>
            </a:r>
            <a:r>
              <a:rPr lang="en-US" sz="1400"/>
              <a:t>yolunda yerləşir və məqsədi çox sadədir: Arduino üzərindəki LED-i müəyyən zaman aralığı ilə yandırıb-söndürmək</a:t>
            </a:r>
            <a:r>
              <a:rPr lang="az-Latn-AZ" sz="1400"/>
              <a:t>dir.</a:t>
            </a:r>
            <a:endParaRPr lang="ru-RU" sz="1400"/>
          </a:p>
        </p:txBody>
      </p:sp>
      <p:pic>
        <p:nvPicPr>
          <p:cNvPr id="3" name="Picture 2">
            <a:extLst>
              <a:ext uri="{FF2B5EF4-FFF2-40B4-BE49-F238E27FC236}">
                <a16:creationId xmlns:a16="http://schemas.microsoft.com/office/drawing/2014/main" id="{2048DD47-4084-A25D-4605-20B2B1162CD5}"/>
              </a:ext>
            </a:extLst>
          </p:cNvPr>
          <p:cNvPicPr>
            <a:picLocks noChangeAspect="1"/>
          </p:cNvPicPr>
          <p:nvPr/>
        </p:nvPicPr>
        <p:blipFill>
          <a:blip r:embed="rId2"/>
          <a:stretch>
            <a:fillRect/>
          </a:stretch>
        </p:blipFill>
        <p:spPr>
          <a:xfrm>
            <a:off x="4685650" y="1599744"/>
            <a:ext cx="7506350" cy="5258256"/>
          </a:xfrm>
          <a:prstGeom prst="rect">
            <a:avLst/>
          </a:prstGeom>
        </p:spPr>
      </p:pic>
    </p:spTree>
    <p:extLst>
      <p:ext uri="{BB962C8B-B14F-4D97-AF65-F5344CB8AC3E}">
        <p14:creationId xmlns:p14="http://schemas.microsoft.com/office/powerpoint/2010/main" val="346174946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5586145"/>
          </a:xfrm>
          <a:prstGeom prst="rect">
            <a:avLst/>
          </a:prstGeom>
          <a:noFill/>
        </p:spPr>
        <p:txBody>
          <a:bodyPr wrap="square">
            <a:spAutoFit/>
          </a:bodyPr>
          <a:lstStyle/>
          <a:p>
            <a:r>
              <a:rPr lang="en-US" sz="1400"/>
              <a:t>Blink sadə görünür, amma Arduino-nun əsas anlayışlarını öyrədir:</a:t>
            </a:r>
            <a:r>
              <a:rPr lang="az-Latn-AZ" sz="1400"/>
              <a:t> </a:t>
            </a:r>
            <a:r>
              <a:rPr lang="az-Latn-AZ" sz="1400" b="1">
                <a:solidFill>
                  <a:srgbClr val="FF0000"/>
                </a:solidFill>
              </a:rPr>
              <a:t>setup() </a:t>
            </a:r>
            <a:r>
              <a:rPr lang="az-Latn-AZ" sz="1400"/>
              <a:t>funksiyası. Bu funksiya çağrıldığı zaman sadəcə bir dəfə işə düşər və prosesi növbəti funksiyaya təhvil verər.</a:t>
            </a:r>
          </a:p>
          <a:p>
            <a:endParaRPr lang="az-Latn-AZ" sz="1400"/>
          </a:p>
          <a:p>
            <a:endParaRPr lang="az-Latn-AZ" sz="1400"/>
          </a:p>
          <a:p>
            <a:endParaRPr lang="az-Latn-AZ" sz="1400"/>
          </a:p>
          <a:p>
            <a:endParaRPr lang="az-Latn-AZ" sz="1400"/>
          </a:p>
          <a:p>
            <a:endParaRPr lang="az-Latn-AZ" sz="1400"/>
          </a:p>
          <a:p>
            <a:pPr marL="285750" indent="-285750">
              <a:lnSpc>
                <a:spcPct val="150000"/>
              </a:lnSpc>
              <a:buFont typeface="Arial" panose="020B0604020202020204" pitchFamily="34" charset="0"/>
              <a:buChar char="•"/>
            </a:pPr>
            <a:r>
              <a:rPr lang="en-US" sz="1400"/>
              <a:t>Arduino işə düşəndə yalnız 1 dəfə işləyir</a:t>
            </a:r>
          </a:p>
          <a:p>
            <a:pPr marL="285750" indent="-285750">
              <a:lnSpc>
                <a:spcPct val="150000"/>
              </a:lnSpc>
              <a:buFont typeface="Arial" panose="020B0604020202020204" pitchFamily="34" charset="0"/>
              <a:buChar char="•"/>
            </a:pPr>
            <a:r>
              <a:rPr lang="en-US" sz="1400" b="1"/>
              <a:t>LED_BUILTIN </a:t>
            </a:r>
            <a:r>
              <a:rPr lang="en-US" sz="1400"/>
              <a:t>→ lövhənin üzərində hazır gələn LED-dir (adətən pin 13)</a:t>
            </a:r>
            <a:r>
              <a:rPr lang="az-Latn-AZ" sz="1400"/>
              <a:t>. Bunun üçündə bəzən LED_BUİLTİN yerində number tipində 13 -də yazırlar.</a:t>
            </a:r>
            <a:endParaRPr lang="en-US" sz="1400"/>
          </a:p>
          <a:p>
            <a:pPr marL="285750" indent="-285750">
              <a:lnSpc>
                <a:spcPct val="150000"/>
              </a:lnSpc>
              <a:buFont typeface="Arial" panose="020B0604020202020204" pitchFamily="34" charset="0"/>
              <a:buChar char="•"/>
            </a:pPr>
            <a:r>
              <a:rPr lang="en-US" sz="1400"/>
              <a:t>pinMode(..., OUTPUT) → bu pini çıxış kimi təyin edir</a:t>
            </a:r>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r>
              <a:rPr lang="en-US" sz="1400"/>
              <a:t>Arduino işlədiyi müddətdə sonsuz dövr edir</a:t>
            </a:r>
          </a:p>
          <a:p>
            <a:endParaRPr lang="en-US" sz="1400"/>
          </a:p>
          <a:p>
            <a:pPr marL="285750" indent="-285750">
              <a:buFont typeface="Arial" panose="020B0604020202020204" pitchFamily="34" charset="0"/>
              <a:buChar char="•"/>
            </a:pPr>
            <a:r>
              <a:rPr lang="en-US" sz="1400"/>
              <a:t>HIGH → LED yanır</a:t>
            </a:r>
          </a:p>
          <a:p>
            <a:pPr marL="285750" indent="-285750">
              <a:buFont typeface="Arial" panose="020B0604020202020204" pitchFamily="34" charset="0"/>
              <a:buChar char="•"/>
            </a:pPr>
            <a:r>
              <a:rPr lang="en-US" sz="1400"/>
              <a:t>LOW → LED sönür</a:t>
            </a:r>
          </a:p>
          <a:p>
            <a:pPr marL="285750" indent="-285750">
              <a:buFont typeface="Arial" panose="020B0604020202020204" pitchFamily="34" charset="0"/>
              <a:buChar char="•"/>
            </a:pPr>
            <a:r>
              <a:rPr lang="en-US" sz="1400"/>
              <a:t>delay(1000) → 1000 ms = 1 saniyə</a:t>
            </a:r>
          </a:p>
          <a:p>
            <a:endParaRPr lang="en-US" sz="1400"/>
          </a:p>
          <a:p>
            <a:r>
              <a:rPr lang="en-US" sz="1400"/>
              <a:t>Nəticə: LED 1 saniyə yanır, 1 saniyə sönür</a:t>
            </a:r>
            <a:endParaRPr lang="ru-RU" sz="1400"/>
          </a:p>
        </p:txBody>
      </p:sp>
      <p:pic>
        <p:nvPicPr>
          <p:cNvPr id="3" name="Picture 2">
            <a:extLst>
              <a:ext uri="{FF2B5EF4-FFF2-40B4-BE49-F238E27FC236}">
                <a16:creationId xmlns:a16="http://schemas.microsoft.com/office/drawing/2014/main" id="{006F470E-439D-98CF-12AA-6117B10B4E4E}"/>
              </a:ext>
            </a:extLst>
          </p:cNvPr>
          <p:cNvPicPr>
            <a:picLocks noChangeAspect="1"/>
          </p:cNvPicPr>
          <p:nvPr/>
        </p:nvPicPr>
        <p:blipFill>
          <a:blip r:embed="rId2"/>
          <a:stretch>
            <a:fillRect/>
          </a:stretch>
        </p:blipFill>
        <p:spPr>
          <a:xfrm>
            <a:off x="0" y="496109"/>
            <a:ext cx="3492230" cy="1040238"/>
          </a:xfrm>
          <a:prstGeom prst="rect">
            <a:avLst/>
          </a:prstGeom>
        </p:spPr>
      </p:pic>
      <p:pic>
        <p:nvPicPr>
          <p:cNvPr id="6" name="Picture 5">
            <a:extLst>
              <a:ext uri="{FF2B5EF4-FFF2-40B4-BE49-F238E27FC236}">
                <a16:creationId xmlns:a16="http://schemas.microsoft.com/office/drawing/2014/main" id="{5679C4A9-C4D3-40BF-AFC0-A860B6BD6FFF}"/>
              </a:ext>
            </a:extLst>
          </p:cNvPr>
          <p:cNvPicPr>
            <a:picLocks noChangeAspect="1"/>
          </p:cNvPicPr>
          <p:nvPr/>
        </p:nvPicPr>
        <p:blipFill>
          <a:blip r:embed="rId3"/>
          <a:stretch>
            <a:fillRect/>
          </a:stretch>
        </p:blipFill>
        <p:spPr>
          <a:xfrm>
            <a:off x="0" y="2599115"/>
            <a:ext cx="2316681" cy="1219306"/>
          </a:xfrm>
          <a:prstGeom prst="rect">
            <a:avLst/>
          </a:prstGeom>
        </p:spPr>
      </p:pic>
      <p:pic>
        <p:nvPicPr>
          <p:cNvPr id="8" name="Picture 7">
            <a:extLst>
              <a:ext uri="{FF2B5EF4-FFF2-40B4-BE49-F238E27FC236}">
                <a16:creationId xmlns:a16="http://schemas.microsoft.com/office/drawing/2014/main" id="{FB014882-CE2C-514D-287E-DB43D28F3BB4}"/>
              </a:ext>
            </a:extLst>
          </p:cNvPr>
          <p:cNvPicPr>
            <a:picLocks noChangeAspect="1"/>
          </p:cNvPicPr>
          <p:nvPr/>
        </p:nvPicPr>
        <p:blipFill>
          <a:blip r:embed="rId4"/>
          <a:stretch>
            <a:fillRect/>
          </a:stretch>
        </p:blipFill>
        <p:spPr>
          <a:xfrm>
            <a:off x="4874544" y="3062911"/>
            <a:ext cx="7315834" cy="3795089"/>
          </a:xfrm>
          <a:prstGeom prst="rect">
            <a:avLst/>
          </a:prstGeom>
        </p:spPr>
      </p:pic>
      <p:pic>
        <p:nvPicPr>
          <p:cNvPr id="10" name="Picture 9">
            <a:extLst>
              <a:ext uri="{FF2B5EF4-FFF2-40B4-BE49-F238E27FC236}">
                <a16:creationId xmlns:a16="http://schemas.microsoft.com/office/drawing/2014/main" id="{CAA469C3-3254-1EF3-78FA-A27E3A641C9C}"/>
              </a:ext>
            </a:extLst>
          </p:cNvPr>
          <p:cNvPicPr>
            <a:picLocks noChangeAspect="1"/>
          </p:cNvPicPr>
          <p:nvPr/>
        </p:nvPicPr>
        <p:blipFill>
          <a:blip r:embed="rId5"/>
          <a:stretch>
            <a:fillRect/>
          </a:stretch>
        </p:blipFill>
        <p:spPr>
          <a:xfrm>
            <a:off x="11422772" y="388510"/>
            <a:ext cx="769228" cy="1766690"/>
          </a:xfrm>
          <a:prstGeom prst="rect">
            <a:avLst/>
          </a:prstGeom>
        </p:spPr>
      </p:pic>
    </p:spTree>
    <p:extLst>
      <p:ext uri="{BB962C8B-B14F-4D97-AF65-F5344CB8AC3E}">
        <p14:creationId xmlns:p14="http://schemas.microsoft.com/office/powerpoint/2010/main" val="335008932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2246769"/>
          </a:xfrm>
          <a:prstGeom prst="rect">
            <a:avLst/>
          </a:prstGeom>
          <a:noFill/>
        </p:spPr>
        <p:txBody>
          <a:bodyPr wrap="square">
            <a:spAutoFit/>
          </a:bodyPr>
          <a:lstStyle/>
          <a:p>
            <a:r>
              <a:rPr lang="en-US" sz="1400" b="1"/>
              <a:t>Blink</a:t>
            </a:r>
            <a:r>
              <a:rPr lang="en-US" sz="1400"/>
              <a:t> Arduino dünyasında “Hello World” kimidir:</a:t>
            </a:r>
          </a:p>
          <a:p>
            <a:endParaRPr lang="en-US" sz="1400"/>
          </a:p>
          <a:p>
            <a:pPr marL="285750" indent="-285750">
              <a:buFont typeface="Wingdings" panose="05000000000000000000" pitchFamily="2" charset="2"/>
              <a:buChar char="q"/>
            </a:pPr>
            <a:r>
              <a:rPr lang="en-US" sz="1400"/>
              <a:t>Arduino düzgün qoşulubmu?</a:t>
            </a:r>
          </a:p>
          <a:p>
            <a:pPr marL="285750" indent="-285750">
              <a:buFont typeface="Wingdings" panose="05000000000000000000" pitchFamily="2" charset="2"/>
              <a:buChar char="q"/>
            </a:pPr>
            <a:r>
              <a:rPr lang="en-US" sz="1400"/>
              <a:t>Driver və port işləyirmi?</a:t>
            </a:r>
          </a:p>
          <a:p>
            <a:pPr marL="285750" indent="-285750">
              <a:buFont typeface="Wingdings" panose="05000000000000000000" pitchFamily="2" charset="2"/>
              <a:buChar char="q"/>
            </a:pPr>
            <a:r>
              <a:rPr lang="en-US" sz="1400"/>
              <a:t>Lövhəyə kod yüklənirmi?</a:t>
            </a:r>
          </a:p>
          <a:p>
            <a:pPr marL="285750" indent="-285750">
              <a:buFont typeface="Wingdings" panose="05000000000000000000" pitchFamily="2" charset="2"/>
              <a:buChar char="q"/>
            </a:pPr>
            <a:r>
              <a:rPr lang="en-US" sz="1400"/>
              <a:t>setup və loop necə işləyir?</a:t>
            </a:r>
          </a:p>
          <a:p>
            <a:pPr marL="285750" indent="-285750">
              <a:buFont typeface="Wingdings" panose="05000000000000000000" pitchFamily="2" charset="2"/>
              <a:buChar char="q"/>
            </a:pPr>
            <a:endParaRPr lang="en-US" sz="1400"/>
          </a:p>
          <a:p>
            <a:r>
              <a:rPr lang="en-US" sz="1400"/>
              <a:t>Əgər Blink işləyirsə </a:t>
            </a:r>
            <a:r>
              <a:rPr lang="az-Latn-AZ" sz="1400"/>
              <a:t>deməli</a:t>
            </a:r>
            <a:r>
              <a:rPr lang="en-US" sz="1400"/>
              <a:t> Arduino sağlamdır</a:t>
            </a:r>
            <a:r>
              <a:rPr lang="az-Latn-AZ" sz="1400"/>
              <a:t>.</a:t>
            </a:r>
          </a:p>
          <a:p>
            <a:endParaRPr lang="az-Latn-AZ" sz="1400"/>
          </a:p>
          <a:p>
            <a:endParaRPr lang="ru-RU" sz="1400"/>
          </a:p>
        </p:txBody>
      </p:sp>
      <p:pic>
        <p:nvPicPr>
          <p:cNvPr id="4" name="Picture 3">
            <a:extLst>
              <a:ext uri="{FF2B5EF4-FFF2-40B4-BE49-F238E27FC236}">
                <a16:creationId xmlns:a16="http://schemas.microsoft.com/office/drawing/2014/main" id="{70239B47-B781-CB24-D2AC-C9994FC2E92A}"/>
              </a:ext>
            </a:extLst>
          </p:cNvPr>
          <p:cNvPicPr>
            <a:picLocks noChangeAspect="1"/>
          </p:cNvPicPr>
          <p:nvPr/>
        </p:nvPicPr>
        <p:blipFill>
          <a:blip r:embed="rId2"/>
          <a:stretch>
            <a:fillRect/>
          </a:stretch>
        </p:blipFill>
        <p:spPr>
          <a:xfrm>
            <a:off x="4874544" y="3062911"/>
            <a:ext cx="7315834" cy="3795089"/>
          </a:xfrm>
          <a:prstGeom prst="rect">
            <a:avLst/>
          </a:prstGeom>
        </p:spPr>
      </p:pic>
    </p:spTree>
    <p:extLst>
      <p:ext uri="{BB962C8B-B14F-4D97-AF65-F5344CB8AC3E}">
        <p14:creationId xmlns:p14="http://schemas.microsoft.com/office/powerpoint/2010/main" val="235741560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az-Latn-AZ" sz="1400"/>
              <a:t>İşə salmadan əvvəl kartı seçirik.</a:t>
            </a:r>
            <a:endParaRPr lang="ru-RU" sz="1400"/>
          </a:p>
        </p:txBody>
      </p:sp>
      <p:pic>
        <p:nvPicPr>
          <p:cNvPr id="3" name="Picture 2">
            <a:extLst>
              <a:ext uri="{FF2B5EF4-FFF2-40B4-BE49-F238E27FC236}">
                <a16:creationId xmlns:a16="http://schemas.microsoft.com/office/drawing/2014/main" id="{532725F1-3EA0-109D-A3AB-2CCCFF23C084}"/>
              </a:ext>
            </a:extLst>
          </p:cNvPr>
          <p:cNvPicPr>
            <a:picLocks noChangeAspect="1"/>
          </p:cNvPicPr>
          <p:nvPr/>
        </p:nvPicPr>
        <p:blipFill>
          <a:blip r:embed="rId2"/>
          <a:stretch>
            <a:fillRect/>
          </a:stretch>
        </p:blipFill>
        <p:spPr>
          <a:xfrm>
            <a:off x="2057050" y="1020871"/>
            <a:ext cx="8077900" cy="4816257"/>
          </a:xfrm>
          <a:prstGeom prst="rect">
            <a:avLst/>
          </a:prstGeom>
        </p:spPr>
      </p:pic>
    </p:spTree>
    <p:extLst>
      <p:ext uri="{BB962C8B-B14F-4D97-AF65-F5344CB8AC3E}">
        <p14:creationId xmlns:p14="http://schemas.microsoft.com/office/powerpoint/2010/main" val="164451899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az-Latn-AZ" sz="1400"/>
              <a:t>Sonra isə PORT –u seçirik.</a:t>
            </a:r>
            <a:endParaRPr lang="ru-RU" sz="1400"/>
          </a:p>
        </p:txBody>
      </p:sp>
      <p:pic>
        <p:nvPicPr>
          <p:cNvPr id="3" name="Picture 2">
            <a:extLst>
              <a:ext uri="{FF2B5EF4-FFF2-40B4-BE49-F238E27FC236}">
                <a16:creationId xmlns:a16="http://schemas.microsoft.com/office/drawing/2014/main" id="{8808058C-74AE-8319-8780-65643B4FAFF1}"/>
              </a:ext>
            </a:extLst>
          </p:cNvPr>
          <p:cNvPicPr>
            <a:picLocks noChangeAspect="1"/>
          </p:cNvPicPr>
          <p:nvPr/>
        </p:nvPicPr>
        <p:blipFill>
          <a:blip r:embed="rId2"/>
          <a:stretch>
            <a:fillRect/>
          </a:stretch>
        </p:blipFill>
        <p:spPr>
          <a:xfrm>
            <a:off x="2430462" y="990388"/>
            <a:ext cx="7331075" cy="4877223"/>
          </a:xfrm>
          <a:prstGeom prst="rect">
            <a:avLst/>
          </a:prstGeom>
        </p:spPr>
      </p:pic>
    </p:spTree>
    <p:extLst>
      <p:ext uri="{BB962C8B-B14F-4D97-AF65-F5344CB8AC3E}">
        <p14:creationId xmlns:p14="http://schemas.microsoft.com/office/powerpoint/2010/main" val="17025620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az-Latn-AZ" sz="1400"/>
              <a:t>Kodu yazdıqdan sonra yüklə düyməsini klikləyirik.</a:t>
            </a:r>
            <a:endParaRPr lang="ru-RU" sz="1400"/>
          </a:p>
        </p:txBody>
      </p:sp>
      <p:pic>
        <p:nvPicPr>
          <p:cNvPr id="3" name="Picture 2">
            <a:extLst>
              <a:ext uri="{FF2B5EF4-FFF2-40B4-BE49-F238E27FC236}">
                <a16:creationId xmlns:a16="http://schemas.microsoft.com/office/drawing/2014/main" id="{7309B2F5-193B-2E16-C34B-BF6764AAB506}"/>
              </a:ext>
            </a:extLst>
          </p:cNvPr>
          <p:cNvPicPr>
            <a:picLocks noChangeAspect="1"/>
          </p:cNvPicPr>
          <p:nvPr/>
        </p:nvPicPr>
        <p:blipFill>
          <a:blip r:embed="rId2"/>
          <a:stretch>
            <a:fillRect/>
          </a:stretch>
        </p:blipFill>
        <p:spPr>
          <a:xfrm>
            <a:off x="1762824" y="719847"/>
            <a:ext cx="10429176" cy="6138153"/>
          </a:xfrm>
          <a:prstGeom prst="rect">
            <a:avLst/>
          </a:prstGeom>
        </p:spPr>
      </p:pic>
    </p:spTree>
    <p:extLst>
      <p:ext uri="{BB962C8B-B14F-4D97-AF65-F5344CB8AC3E}">
        <p14:creationId xmlns:p14="http://schemas.microsoft.com/office/powerpoint/2010/main" val="68861400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4616648"/>
          </a:xfrm>
          <a:prstGeom prst="rect">
            <a:avLst/>
          </a:prstGeom>
          <a:noFill/>
        </p:spPr>
        <p:txBody>
          <a:bodyPr wrap="square">
            <a:spAutoFit/>
          </a:bodyPr>
          <a:lstStyle/>
          <a:p>
            <a:r>
              <a:rPr lang="en-US" sz="1200"/>
              <a:t>Arduino kodu  işə düşdükdə kompilyator </a:t>
            </a:r>
            <a:r>
              <a:rPr lang="az-Latn-AZ" sz="1200"/>
              <a:t>(</a:t>
            </a:r>
            <a:r>
              <a:rPr lang="en-US" sz="1200"/>
              <a:t>Compiler</a:t>
            </a:r>
            <a:r>
              <a:rPr lang="az-Latn-AZ" sz="1200"/>
              <a:t>) </a:t>
            </a:r>
            <a:r>
              <a:rPr lang="en-US" sz="1200"/>
              <a:t>bu kodu 101010...-a çevirir. Bu maşının</a:t>
            </a:r>
            <a:r>
              <a:rPr lang="az-Latn-AZ" sz="1200"/>
              <a:t> (Machine code)</a:t>
            </a:r>
            <a:r>
              <a:rPr lang="en-US" sz="1200"/>
              <a:t> başa düşdüyü dildir. </a:t>
            </a:r>
            <a:endParaRPr lang="az-Latn-AZ" sz="1200"/>
          </a:p>
          <a:p>
            <a:endParaRPr lang="az-Latn-AZ" sz="1200"/>
          </a:p>
          <a:p>
            <a:r>
              <a:rPr lang="az-Latn-AZ" sz="1200"/>
              <a:t>O qədərdə vacib deyil ancaq yenədə deyim ki, hər kompilyator faylının adı fərqli arduino modelləri üçündə fərqli ola bilər:</a:t>
            </a:r>
          </a:p>
          <a:p>
            <a:pPr marL="742950" lvl="1" indent="-285750">
              <a:lnSpc>
                <a:spcPct val="150000"/>
              </a:lnSpc>
              <a:buFont typeface="Arial" panose="020B0604020202020204" pitchFamily="34" charset="0"/>
              <a:buChar char="•"/>
            </a:pPr>
            <a:r>
              <a:rPr lang="en-US" sz="1200"/>
              <a:t>avr-gcc (ATmega328P üçün)</a:t>
            </a:r>
          </a:p>
          <a:p>
            <a:pPr marL="742950" lvl="1" indent="-285750">
              <a:lnSpc>
                <a:spcPct val="150000"/>
              </a:lnSpc>
              <a:buFont typeface="Arial" panose="020B0604020202020204" pitchFamily="34" charset="0"/>
              <a:buChar char="•"/>
            </a:pPr>
            <a:r>
              <a:rPr lang="en-US" sz="1200"/>
              <a:t>arm-none-eabi-gcc (ARM əsaslı Arduino-lar üçün)</a:t>
            </a:r>
            <a:endParaRPr lang="az-Latn-AZ" sz="1200"/>
          </a:p>
          <a:p>
            <a:endParaRPr lang="az-Latn-AZ" sz="1200"/>
          </a:p>
          <a:p>
            <a:r>
              <a:rPr lang="en-US" sz="1200"/>
              <a:t>Kompilyasiyadan sonra isə, Linker (çox vaxt unudulan hissə) deyilən bir hissə də setup(), loop() və digər core Arduino faylları tək bir yerə bağlanılır və tək bir </a:t>
            </a:r>
            <a:r>
              <a:rPr lang="en-US" sz="1200" b="1">
                <a:solidFill>
                  <a:srgbClr val="FF0000"/>
                </a:solidFill>
              </a:rPr>
              <a:t>.HEX </a:t>
            </a:r>
            <a:r>
              <a:rPr lang="en-US" sz="1200"/>
              <a:t>faylı yaranır.</a:t>
            </a:r>
            <a:r>
              <a:rPr lang="az-Latn-AZ" sz="1200"/>
              <a:t> Bu hissəyə </a:t>
            </a:r>
            <a:r>
              <a:rPr lang="az-Latn-AZ" sz="1200" b="1">
                <a:solidFill>
                  <a:srgbClr val="FF0000"/>
                </a:solidFill>
              </a:rPr>
              <a:t>linker</a:t>
            </a:r>
            <a:r>
              <a:rPr lang="az-Latn-AZ" sz="1200"/>
              <a:t> deyilir.</a:t>
            </a:r>
          </a:p>
          <a:p>
            <a:endParaRPr lang="az-Latn-AZ" sz="1200"/>
          </a:p>
          <a:p>
            <a:endParaRPr lang="az-Latn-AZ" sz="1200"/>
          </a:p>
          <a:p>
            <a:r>
              <a:rPr lang="en-US" sz="1200"/>
              <a:t>Nəticədə program.hex adlı fayl yaranır. Bu fayl:</a:t>
            </a:r>
            <a:endParaRPr lang="az-Latn-AZ" sz="1200"/>
          </a:p>
          <a:p>
            <a:pPr marL="742950" lvl="1" indent="-285750">
              <a:lnSpc>
                <a:spcPct val="150000"/>
              </a:lnSpc>
              <a:buFont typeface="Arial" panose="020B0604020202020204" pitchFamily="34" charset="0"/>
              <a:buChar char="•"/>
            </a:pPr>
            <a:r>
              <a:rPr lang="en-US" sz="1200"/>
              <a:t>Binary məlumat daşıyır</a:t>
            </a:r>
          </a:p>
          <a:p>
            <a:pPr marL="742950" lvl="1" indent="-285750">
              <a:lnSpc>
                <a:spcPct val="150000"/>
              </a:lnSpc>
              <a:buFont typeface="Arial" panose="020B0604020202020204" pitchFamily="34" charset="0"/>
              <a:buChar char="•"/>
            </a:pPr>
            <a:r>
              <a:rPr lang="en-US" sz="1200"/>
              <a:t>Amma HEX formatında yazılıb</a:t>
            </a:r>
          </a:p>
          <a:p>
            <a:pPr marL="742950" lvl="1" indent="-285750">
              <a:lnSpc>
                <a:spcPct val="150000"/>
              </a:lnSpc>
              <a:buFont typeface="Arial" panose="020B0604020202020204" pitchFamily="34" charset="0"/>
              <a:buChar char="•"/>
            </a:pPr>
            <a:r>
              <a:rPr lang="en-US" sz="1200"/>
              <a:t>Mikrocontroller-in flash yaddaşına uyğunlaşdırılıb</a:t>
            </a:r>
            <a:endParaRPr lang="az-Latn-AZ" sz="1200"/>
          </a:p>
          <a:p>
            <a:endParaRPr lang="az-Latn-AZ" sz="1200"/>
          </a:p>
          <a:p>
            <a:endParaRPr lang="az-Latn-AZ" sz="1200"/>
          </a:p>
          <a:p>
            <a:r>
              <a:rPr lang="en-US" sz="1200"/>
              <a:t>Flash yaddaş mikrocontroller-də proqramın (kodun) saxlandığı qalıcı yaddaşdır, enerji </a:t>
            </a:r>
            <a:br>
              <a:rPr lang="az-Latn-AZ" sz="1200"/>
            </a:br>
            <a:r>
              <a:rPr lang="en-US" sz="1200"/>
              <a:t>kəsilsə də məlumat silinmir. Arduino açılan kimi icra etdiyi kodu məhz flash yaddaşdan </a:t>
            </a:r>
            <a:br>
              <a:rPr lang="az-Latn-AZ" sz="1200"/>
            </a:br>
            <a:r>
              <a:rPr lang="en-US" sz="1200"/>
              <a:t>oxuyur.</a:t>
            </a:r>
            <a:endParaRPr lang="az-Latn-AZ" sz="1200"/>
          </a:p>
          <a:p>
            <a:endParaRPr lang="az-Latn-AZ" sz="1200"/>
          </a:p>
          <a:p>
            <a:r>
              <a:rPr lang="en-US" sz="1200"/>
              <a:t>Bootloader həmin bu </a:t>
            </a:r>
            <a:r>
              <a:rPr lang="en-US" sz="1200" b="1"/>
              <a:t>.hex </a:t>
            </a:r>
            <a:r>
              <a:rPr lang="en-US" sz="1200"/>
              <a:t>faylını komputerdən götürür və Arduino-nun flash </a:t>
            </a:r>
            <a:br>
              <a:rPr lang="az-Latn-AZ" sz="1200"/>
            </a:br>
            <a:r>
              <a:rPr lang="en-US" sz="1200"/>
              <a:t>memory-sinə yazır. Bu Bootloaderin adı </a:t>
            </a:r>
            <a:r>
              <a:rPr lang="en-US" sz="1200" b="1">
                <a:solidFill>
                  <a:srgbClr val="FF0000"/>
                </a:solidFill>
              </a:rPr>
              <a:t>avrdude</a:t>
            </a:r>
            <a:r>
              <a:rPr lang="en-US" sz="1200"/>
              <a:t> adlanır. </a:t>
            </a:r>
            <a:endParaRPr lang="ru-RU" sz="1200"/>
          </a:p>
        </p:txBody>
      </p:sp>
      <p:pic>
        <p:nvPicPr>
          <p:cNvPr id="3" name="Picture 2">
            <a:extLst>
              <a:ext uri="{FF2B5EF4-FFF2-40B4-BE49-F238E27FC236}">
                <a16:creationId xmlns:a16="http://schemas.microsoft.com/office/drawing/2014/main" id="{F983B512-519C-48C5-16A7-41863D30A8DA}"/>
              </a:ext>
            </a:extLst>
          </p:cNvPr>
          <p:cNvPicPr>
            <a:picLocks noChangeAspect="1"/>
          </p:cNvPicPr>
          <p:nvPr/>
        </p:nvPicPr>
        <p:blipFill>
          <a:blip r:embed="rId2"/>
          <a:stretch>
            <a:fillRect/>
          </a:stretch>
        </p:blipFill>
        <p:spPr>
          <a:xfrm>
            <a:off x="6956606" y="2659016"/>
            <a:ext cx="5235394" cy="4198984"/>
          </a:xfrm>
          <a:prstGeom prst="rect">
            <a:avLst/>
          </a:prstGeom>
        </p:spPr>
      </p:pic>
      <p:pic>
        <p:nvPicPr>
          <p:cNvPr id="6" name="Picture 5">
            <a:extLst>
              <a:ext uri="{FF2B5EF4-FFF2-40B4-BE49-F238E27FC236}">
                <a16:creationId xmlns:a16="http://schemas.microsoft.com/office/drawing/2014/main" id="{A406A48B-A34A-96F2-A394-452C9BAABD38}"/>
              </a:ext>
            </a:extLst>
          </p:cNvPr>
          <p:cNvPicPr>
            <a:picLocks noChangeAspect="1"/>
          </p:cNvPicPr>
          <p:nvPr/>
        </p:nvPicPr>
        <p:blipFill>
          <a:blip r:embed="rId3"/>
          <a:stretch>
            <a:fillRect/>
          </a:stretch>
        </p:blipFill>
        <p:spPr>
          <a:xfrm>
            <a:off x="0" y="4616648"/>
            <a:ext cx="1472474" cy="2241352"/>
          </a:xfrm>
          <a:prstGeom prst="rect">
            <a:avLst/>
          </a:prstGeom>
        </p:spPr>
      </p:pic>
    </p:spTree>
    <p:extLst>
      <p:ext uri="{BB962C8B-B14F-4D97-AF65-F5344CB8AC3E}">
        <p14:creationId xmlns:p14="http://schemas.microsoft.com/office/powerpoint/2010/main" val="189769027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1815882"/>
          </a:xfrm>
          <a:prstGeom prst="rect">
            <a:avLst/>
          </a:prstGeom>
          <a:noFill/>
        </p:spPr>
        <p:txBody>
          <a:bodyPr wrap="square">
            <a:spAutoFit/>
          </a:bodyPr>
          <a:lstStyle/>
          <a:p>
            <a:r>
              <a:rPr lang="en-US" sz="1400" b="1"/>
              <a:t>.hex </a:t>
            </a:r>
            <a:r>
              <a:rPr lang="en-US" sz="1400"/>
              <a:t>faylı mətn faylıdır, amma içində machine code var. Adətən belə görünür:</a:t>
            </a:r>
            <a:r>
              <a:rPr lang="az-Latn-AZ" sz="1400"/>
              <a:t> Bu sətirlərə </a:t>
            </a:r>
            <a:r>
              <a:rPr lang="az-Latn-AZ" sz="1400" b="1">
                <a:solidFill>
                  <a:srgbClr val="FF0000"/>
                </a:solidFill>
              </a:rPr>
              <a:t>Intel HEX formatı </a:t>
            </a:r>
            <a:r>
              <a:rPr lang="az-Latn-AZ" sz="1400"/>
              <a:t>deyilir.</a:t>
            </a:r>
          </a:p>
          <a:p>
            <a:endParaRPr lang="az-Latn-AZ" sz="1400"/>
          </a:p>
          <a:p>
            <a:endParaRPr lang="az-Latn-AZ" sz="1400"/>
          </a:p>
          <a:p>
            <a:endParaRPr lang="az-Latn-AZ" sz="1400"/>
          </a:p>
          <a:p>
            <a:endParaRPr lang="az-Latn-AZ" sz="1400"/>
          </a:p>
          <a:p>
            <a:endParaRPr lang="az-Latn-AZ" sz="1400"/>
          </a:p>
          <a:p>
            <a:endParaRPr lang="az-Latn-AZ" sz="1400"/>
          </a:p>
          <a:p>
            <a:r>
              <a:rPr lang="en-US" sz="1400"/>
              <a:t>Bir sətirin strukturunu parçalayaq və baxaq:</a:t>
            </a:r>
            <a:endParaRPr lang="ru-RU" sz="1400"/>
          </a:p>
        </p:txBody>
      </p:sp>
      <p:pic>
        <p:nvPicPr>
          <p:cNvPr id="3" name="Picture 2">
            <a:extLst>
              <a:ext uri="{FF2B5EF4-FFF2-40B4-BE49-F238E27FC236}">
                <a16:creationId xmlns:a16="http://schemas.microsoft.com/office/drawing/2014/main" id="{90D212C1-E7E4-3400-3CA7-C46FB61E01B3}"/>
              </a:ext>
            </a:extLst>
          </p:cNvPr>
          <p:cNvPicPr>
            <a:picLocks noChangeAspect="1"/>
          </p:cNvPicPr>
          <p:nvPr/>
        </p:nvPicPr>
        <p:blipFill>
          <a:blip r:embed="rId2"/>
          <a:stretch>
            <a:fillRect/>
          </a:stretch>
        </p:blipFill>
        <p:spPr>
          <a:xfrm>
            <a:off x="0" y="418988"/>
            <a:ext cx="3025402" cy="708721"/>
          </a:xfrm>
          <a:prstGeom prst="rect">
            <a:avLst/>
          </a:prstGeom>
        </p:spPr>
      </p:pic>
      <p:pic>
        <p:nvPicPr>
          <p:cNvPr id="6" name="Picture 5">
            <a:extLst>
              <a:ext uri="{FF2B5EF4-FFF2-40B4-BE49-F238E27FC236}">
                <a16:creationId xmlns:a16="http://schemas.microsoft.com/office/drawing/2014/main" id="{A7334061-D0DD-0800-53B4-A1AB6D82B4BE}"/>
              </a:ext>
            </a:extLst>
          </p:cNvPr>
          <p:cNvPicPr>
            <a:picLocks noChangeAspect="1"/>
          </p:cNvPicPr>
          <p:nvPr/>
        </p:nvPicPr>
        <p:blipFill>
          <a:blip r:embed="rId3"/>
          <a:stretch>
            <a:fillRect/>
          </a:stretch>
        </p:blipFill>
        <p:spPr>
          <a:xfrm>
            <a:off x="0" y="1815882"/>
            <a:ext cx="5471850" cy="314475"/>
          </a:xfrm>
          <a:prstGeom prst="rect">
            <a:avLst/>
          </a:prstGeom>
        </p:spPr>
      </p:pic>
      <p:graphicFrame>
        <p:nvGraphicFramePr>
          <p:cNvPr id="7" name="Table 6">
            <a:extLst>
              <a:ext uri="{FF2B5EF4-FFF2-40B4-BE49-F238E27FC236}">
                <a16:creationId xmlns:a16="http://schemas.microsoft.com/office/drawing/2014/main" id="{F0628440-5A45-C18D-1859-CCFA0068DB6A}"/>
              </a:ext>
            </a:extLst>
          </p:cNvPr>
          <p:cNvGraphicFramePr>
            <a:graphicFrameLocks noGrp="1"/>
          </p:cNvGraphicFramePr>
          <p:nvPr>
            <p:extLst>
              <p:ext uri="{D42A27DB-BD31-4B8C-83A1-F6EECF244321}">
                <p14:modId xmlns:p14="http://schemas.microsoft.com/office/powerpoint/2010/main" val="673944314"/>
              </p:ext>
            </p:extLst>
          </p:nvPr>
        </p:nvGraphicFramePr>
        <p:xfrm>
          <a:off x="0" y="2361211"/>
          <a:ext cx="3334966" cy="1920240"/>
        </p:xfrm>
        <a:graphic>
          <a:graphicData uri="http://schemas.openxmlformats.org/drawingml/2006/table">
            <a:tbl>
              <a:tblPr/>
              <a:tblGrid>
                <a:gridCol w="1155970">
                  <a:extLst>
                    <a:ext uri="{9D8B030D-6E8A-4147-A177-3AD203B41FA5}">
                      <a16:colId xmlns:a16="http://schemas.microsoft.com/office/drawing/2014/main" val="2775491352"/>
                    </a:ext>
                  </a:extLst>
                </a:gridCol>
                <a:gridCol w="2178996">
                  <a:extLst>
                    <a:ext uri="{9D8B030D-6E8A-4147-A177-3AD203B41FA5}">
                      <a16:colId xmlns:a16="http://schemas.microsoft.com/office/drawing/2014/main" val="4287437279"/>
                    </a:ext>
                  </a:extLst>
                </a:gridCol>
              </a:tblGrid>
              <a:tr h="0">
                <a:tc>
                  <a:txBody>
                    <a:bodyPr/>
                    <a:lstStyle/>
                    <a:p>
                      <a:r>
                        <a:rPr lang="en-US" sz="1200" b="1"/>
                        <a:t>Hissə</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r>
                        <a:rPr lang="en-US" sz="1200" b="1"/>
                        <a:t>Mənası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2461017139"/>
                  </a:ext>
                </a:extLst>
              </a:tr>
              <a:tr h="0">
                <a:tc>
                  <a:txBody>
                    <a:bodyPr/>
                    <a:lstStyle/>
                    <a:p>
                      <a:r>
                        <a:rPr lang="ru-RU" sz="1200" b="1">
                          <a:solidFill>
                            <a:srgbClr val="002060"/>
                          </a:solidFill>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Sətir başlanğıcı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63273217"/>
                  </a:ext>
                </a:extLst>
              </a:tr>
              <a:tr h="0">
                <a:tc>
                  <a:txBody>
                    <a:bodyPr/>
                    <a:lstStyle/>
                    <a:p>
                      <a:r>
                        <a:rPr lang="ru-RU" sz="1200" b="1">
                          <a:solidFill>
                            <a:srgbClr val="002060"/>
                          </a:solidFill>
                        </a:rPr>
                        <a:t>10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Bayt sayı (hex)</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5394147"/>
                  </a:ext>
                </a:extLst>
              </a:tr>
              <a:tr h="0">
                <a:tc>
                  <a:txBody>
                    <a:bodyPr/>
                    <a:lstStyle/>
                    <a:p>
                      <a:r>
                        <a:rPr lang="ru-RU" sz="1200" b="1">
                          <a:solidFill>
                            <a:srgbClr val="002060"/>
                          </a:solidFill>
                        </a:rPr>
                        <a:t>0000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Flash yaddaş ünvanı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65363377"/>
                  </a:ext>
                </a:extLst>
              </a:tr>
              <a:tr h="0">
                <a:tc>
                  <a:txBody>
                    <a:bodyPr/>
                    <a:lstStyle/>
                    <a:p>
                      <a:r>
                        <a:rPr lang="ru-RU" sz="1200" b="1">
                          <a:solidFill>
                            <a:srgbClr val="002060"/>
                          </a:solidFill>
                        </a:rPr>
                        <a:t>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Record tipi (00 = data)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90481046"/>
                  </a:ext>
                </a:extLst>
              </a:tr>
              <a:tr h="0">
                <a:tc>
                  <a:txBody>
                    <a:bodyPr/>
                    <a:lstStyle/>
                    <a:p>
                      <a:r>
                        <a:rPr lang="en-US" sz="1200" b="1">
                          <a:solidFill>
                            <a:srgbClr val="002060"/>
                          </a:solidFill>
                        </a:rPr>
                        <a:t>0C945C00...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b="1"/>
                        <a:t>Əsl machine code</a:t>
                      </a:r>
                      <a:endParaRPr lang="en-US" sz="12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30253586"/>
                  </a:ext>
                </a:extLst>
              </a:tr>
              <a:tr h="0">
                <a:tc>
                  <a:txBody>
                    <a:bodyPr/>
                    <a:lstStyle/>
                    <a:p>
                      <a:r>
                        <a:rPr lang="en-US" sz="1200" b="1">
                          <a:solidFill>
                            <a:srgbClr val="002060"/>
                          </a:solidFill>
                        </a:rPr>
                        <a:t>A6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Checksum (xəta yoxlaması)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96360375"/>
                  </a:ext>
                </a:extLst>
              </a:tr>
            </a:tbl>
          </a:graphicData>
        </a:graphic>
      </p:graphicFrame>
    </p:spTree>
    <p:extLst>
      <p:ext uri="{BB962C8B-B14F-4D97-AF65-F5344CB8AC3E}">
        <p14:creationId xmlns:p14="http://schemas.microsoft.com/office/powerpoint/2010/main" val="65882823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5047536"/>
          </a:xfrm>
          <a:prstGeom prst="rect">
            <a:avLst/>
          </a:prstGeom>
          <a:noFill/>
        </p:spPr>
        <p:txBody>
          <a:bodyPr wrap="square">
            <a:spAutoFit/>
          </a:bodyPr>
          <a:lstStyle/>
          <a:p>
            <a:r>
              <a:rPr lang="en-US" sz="1400"/>
              <a:t>Kiminsə arduinoya yazdığı kodu geri oxumaq. Arduino-nun içindəki kodu oxumaq lock bitlərə bağlıdır. </a:t>
            </a:r>
            <a:endParaRPr lang="az-Latn-AZ" sz="1400"/>
          </a:p>
          <a:p>
            <a:endParaRPr lang="az-Latn-AZ" sz="1400"/>
          </a:p>
          <a:p>
            <a:r>
              <a:rPr lang="en-US" sz="1400" b="1">
                <a:solidFill>
                  <a:srgbClr val="0070C0"/>
                </a:solidFill>
              </a:rPr>
              <a:t>Lock bitlər </a:t>
            </a:r>
            <a:r>
              <a:rPr lang="en-US" sz="1400"/>
              <a:t>mikrocontroller-də flash yaddaşın oxunmasını və ya yenidən yazılmasını məhdudlaşdıran təhlükəsizlik bitləridir. Onlar aktiv olanda Arduino-dakı proqram oxuna və kopyalana bilmir</a:t>
            </a:r>
            <a:r>
              <a:rPr lang="az-Latn-AZ" sz="1400"/>
              <a:t>. Bir sözlə Lock bitlər aktivdirsə, qısa şəkildə bunları etmək olar və olmaz:</a:t>
            </a:r>
            <a:br>
              <a:rPr lang="az-Latn-AZ" sz="1400"/>
            </a:br>
            <a:endParaRPr lang="az-Latn-AZ" sz="1400"/>
          </a:p>
          <a:p>
            <a:r>
              <a:rPr lang="az-Latn-AZ" sz="1400" b="1">
                <a:solidFill>
                  <a:srgbClr val="FF0000"/>
                </a:solidFill>
              </a:rPr>
              <a:t>MÜMKÜN OLMAYANLAR</a:t>
            </a:r>
            <a:r>
              <a:rPr lang="az-Latn-AZ" sz="1400"/>
              <a:t>:</a:t>
            </a:r>
          </a:p>
          <a:p>
            <a:pPr marL="742950" lvl="1" indent="-285750">
              <a:buFont typeface="Arial" panose="020B0604020202020204" pitchFamily="34" charset="0"/>
              <a:buChar char="•"/>
            </a:pPr>
            <a:r>
              <a:rPr lang="en-US" sz="1400"/>
              <a:t>Flash yaddaşı oxumaq (kod çıxarmaq)</a:t>
            </a:r>
          </a:p>
          <a:p>
            <a:pPr marL="742950" lvl="1" indent="-285750">
              <a:buFont typeface="Arial" panose="020B0604020202020204" pitchFamily="34" charset="0"/>
              <a:buChar char="•"/>
            </a:pPr>
            <a:r>
              <a:rPr lang="en-US" sz="1400"/>
              <a:t>Mövcud proqramın üstünə yazmaq</a:t>
            </a:r>
          </a:p>
          <a:p>
            <a:pPr marL="742950" lvl="1" indent="-285750">
              <a:buFont typeface="Arial" panose="020B0604020202020204" pitchFamily="34" charset="0"/>
              <a:buChar char="•"/>
            </a:pPr>
            <a:r>
              <a:rPr lang="en-US" sz="1400"/>
              <a:t>Proqramın içini analiz etmək (dump almaq)</a:t>
            </a:r>
            <a:br>
              <a:rPr lang="az-Latn-AZ" sz="1400"/>
            </a:br>
            <a:endParaRPr lang="az-Latn-AZ" sz="1400"/>
          </a:p>
          <a:p>
            <a:r>
              <a:rPr lang="en-US" sz="1400" b="1">
                <a:solidFill>
                  <a:srgbClr val="00B050"/>
                </a:solidFill>
              </a:rPr>
              <a:t>MÜMKÜN OLANLAR</a:t>
            </a:r>
            <a:r>
              <a:rPr lang="az-Latn-AZ" sz="1400"/>
              <a:t>:</a:t>
            </a:r>
            <a:endParaRPr lang="en-US" sz="1400"/>
          </a:p>
          <a:p>
            <a:pPr marL="742950" lvl="1" indent="-285750">
              <a:buFont typeface="Arial" panose="020B0604020202020204" pitchFamily="34" charset="0"/>
              <a:buChar char="•"/>
            </a:pPr>
            <a:r>
              <a:rPr lang="en-US" sz="1400"/>
              <a:t>Arduino‑nu işlətmək (mövcud proqram normal icra olunur)</a:t>
            </a:r>
          </a:p>
          <a:p>
            <a:pPr marL="742950" lvl="1" indent="-285750">
              <a:buFont typeface="Arial" panose="020B0604020202020204" pitchFamily="34" charset="0"/>
              <a:buChar char="•"/>
            </a:pPr>
            <a:r>
              <a:rPr lang="en-US" sz="1400"/>
              <a:t>Chip erase etmək (bütün kodu silmək)</a:t>
            </a:r>
          </a:p>
          <a:p>
            <a:pPr marL="742950" lvl="1" indent="-285750">
              <a:buFont typeface="Arial" panose="020B0604020202020204" pitchFamily="34" charset="0"/>
              <a:buChar char="•"/>
            </a:pPr>
            <a:r>
              <a:rPr lang="en-US" sz="1400"/>
              <a:t>Chip erase‑dən sonra yeni proqram yükləmək</a:t>
            </a:r>
          </a:p>
          <a:p>
            <a:pPr marL="742950" lvl="1" indent="-285750">
              <a:buFont typeface="Arial" panose="020B0604020202020204" pitchFamily="34" charset="0"/>
              <a:buChar char="•"/>
            </a:pPr>
            <a:r>
              <a:rPr lang="en-US" sz="1400"/>
              <a:t>Reset etmək, enerji verib‑kəsmək</a:t>
            </a:r>
            <a:endParaRPr lang="az-Latn-AZ" sz="1400"/>
          </a:p>
          <a:p>
            <a:endParaRPr lang="az-Latn-AZ" sz="1400"/>
          </a:p>
          <a:p>
            <a:endParaRPr lang="az-Latn-AZ" sz="1400"/>
          </a:p>
          <a:p>
            <a:r>
              <a:rPr lang="en-US" sz="1400" b="1">
                <a:solidFill>
                  <a:srgbClr val="0070C0"/>
                </a:solidFill>
              </a:rPr>
              <a:t>Chip erase</a:t>
            </a:r>
            <a:r>
              <a:rPr lang="en-US" sz="1400" b="1"/>
              <a:t> </a:t>
            </a:r>
            <a:r>
              <a:rPr lang="en-US" sz="1400"/>
              <a:t>o deməkdir ki, mikrocontroller-in bütün flash yaddaşı tamamilə silinir, içindəki proqram yox olur. Bu silmə əməliyyatı lock bitləri də sıfırlayır, yəni oxuma/yazma qadağası aradan qalxır.</a:t>
            </a:r>
            <a:r>
              <a:rPr lang="az-Latn-AZ" sz="1400"/>
              <a:t> Chip erase edildikdən sonra:</a:t>
            </a:r>
          </a:p>
          <a:p>
            <a:pPr marL="742950" lvl="1" indent="-285750">
              <a:buFont typeface="Arial" panose="020B0604020202020204" pitchFamily="34" charset="0"/>
              <a:buChar char="•"/>
            </a:pPr>
            <a:r>
              <a:rPr lang="en-US" sz="1400"/>
              <a:t>Flash yaddaş tam boş olur (köhnə proqram silinib),</a:t>
            </a:r>
          </a:p>
          <a:p>
            <a:pPr marL="742950" lvl="1" indent="-285750">
              <a:buFont typeface="Arial" panose="020B0604020202020204" pitchFamily="34" charset="0"/>
              <a:buChar char="•"/>
            </a:pPr>
            <a:r>
              <a:rPr lang="en-US" sz="1400"/>
              <a:t>Lock bitlər sıfırlanır və heç bir qoruma qalmır,</a:t>
            </a:r>
          </a:p>
          <a:p>
            <a:pPr marL="742950" lvl="1" indent="-285750">
              <a:buFont typeface="Arial" panose="020B0604020202020204" pitchFamily="34" charset="0"/>
              <a:buChar char="•"/>
            </a:pPr>
            <a:r>
              <a:rPr lang="en-US" sz="1400"/>
              <a:t>MCU</a:t>
            </a:r>
            <a:r>
              <a:rPr lang="az-Latn-AZ" sz="1400"/>
              <a:t> (Microcontroller Unit)</a:t>
            </a:r>
            <a:r>
              <a:rPr lang="en-US" sz="1400"/>
              <a:t> istənilən yeni proqramı qəbul edə bilən “təmiz” vəziyyətə düşür.</a:t>
            </a:r>
            <a:endParaRPr lang="az-Latn-AZ" sz="1400"/>
          </a:p>
          <a:p>
            <a:endParaRPr lang="ru-RU" sz="1400"/>
          </a:p>
        </p:txBody>
      </p:sp>
    </p:spTree>
    <p:extLst>
      <p:ext uri="{BB962C8B-B14F-4D97-AF65-F5344CB8AC3E}">
        <p14:creationId xmlns:p14="http://schemas.microsoft.com/office/powerpoint/2010/main" val="27596538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2246769"/>
          </a:xfrm>
          <a:prstGeom prst="rect">
            <a:avLst/>
          </a:prstGeom>
          <a:noFill/>
        </p:spPr>
        <p:txBody>
          <a:bodyPr wrap="square">
            <a:spAutoFit/>
          </a:bodyPr>
          <a:lstStyle/>
          <a:p>
            <a:r>
              <a:rPr lang="en-US" sz="1400"/>
              <a:t>Tinkercad real Arduino-nu əvəz edirmi?</a:t>
            </a:r>
          </a:p>
          <a:p>
            <a:pPr marL="742950" lvl="1" indent="-285750">
              <a:lnSpc>
                <a:spcPct val="150000"/>
              </a:lnSpc>
              <a:buFont typeface="Arial" panose="020B0604020202020204" pitchFamily="34" charset="0"/>
              <a:buChar char="•"/>
            </a:pPr>
            <a:r>
              <a:rPr lang="en-US" sz="1400"/>
              <a:t>Öyrənmə mərhələsində — bəli.</a:t>
            </a:r>
          </a:p>
          <a:p>
            <a:pPr marL="742950" lvl="1" indent="-285750">
              <a:lnSpc>
                <a:spcPct val="150000"/>
              </a:lnSpc>
              <a:buFont typeface="Arial" panose="020B0604020202020204" pitchFamily="34" charset="0"/>
              <a:buChar char="•"/>
            </a:pPr>
            <a:r>
              <a:rPr lang="en-US" sz="1400"/>
              <a:t>Peşəkar və real layihədə — yox.</a:t>
            </a:r>
          </a:p>
          <a:p>
            <a:endParaRPr lang="az-Latn-AZ" sz="1400"/>
          </a:p>
          <a:p>
            <a:r>
              <a:rPr lang="en-US" sz="1400"/>
              <a:t>Çünki:</a:t>
            </a:r>
          </a:p>
          <a:p>
            <a:pPr marL="742950" lvl="1" indent="-285750">
              <a:lnSpc>
                <a:spcPct val="150000"/>
              </a:lnSpc>
              <a:buFont typeface="Arial" panose="020B0604020202020204" pitchFamily="34" charset="0"/>
              <a:buChar char="•"/>
            </a:pPr>
            <a:r>
              <a:rPr lang="en-US" sz="1400"/>
              <a:t>real həyatda səs-küy, gecikmə, fiziki problemlər olur</a:t>
            </a:r>
          </a:p>
          <a:p>
            <a:pPr marL="742950" lvl="1" indent="-285750">
              <a:lnSpc>
                <a:spcPct val="150000"/>
              </a:lnSpc>
              <a:buFont typeface="Arial" panose="020B0604020202020204" pitchFamily="34" charset="0"/>
              <a:buChar char="•"/>
            </a:pPr>
            <a:r>
              <a:rPr lang="en-US" sz="1400"/>
              <a:t>sensor davranışı hər zaman ideal olmur</a:t>
            </a:r>
            <a:endParaRPr lang="az-Latn-AZ" sz="1400"/>
          </a:p>
          <a:p>
            <a:endParaRPr lang="en-US" sz="1400"/>
          </a:p>
        </p:txBody>
      </p:sp>
    </p:spTree>
    <p:extLst>
      <p:ext uri="{BB962C8B-B14F-4D97-AF65-F5344CB8AC3E}">
        <p14:creationId xmlns:p14="http://schemas.microsoft.com/office/powerpoint/2010/main" val="47632312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6878806"/>
          </a:xfrm>
          <a:prstGeom prst="rect">
            <a:avLst/>
          </a:prstGeom>
          <a:noFill/>
        </p:spPr>
        <p:txBody>
          <a:bodyPr wrap="square">
            <a:spAutoFit/>
          </a:bodyPr>
          <a:lstStyle/>
          <a:p>
            <a:r>
              <a:rPr lang="en-US" sz="1400"/>
              <a:t>Əgər </a:t>
            </a:r>
            <a:r>
              <a:rPr lang="en-US" sz="1400" b="1"/>
              <a:t>Lock bits OFF</a:t>
            </a:r>
            <a:r>
              <a:rPr lang="en-US" sz="1400"/>
              <a:t>-dursa onda, ən çox istifadə edilən yol, `</a:t>
            </a:r>
            <a:r>
              <a:rPr lang="en-US" sz="1400" b="1"/>
              <a:t>avrdude</a:t>
            </a:r>
            <a:r>
              <a:rPr lang="en-US" sz="1400"/>
              <a:t>` adlı yoldur.</a:t>
            </a:r>
            <a:r>
              <a:rPr lang="az-Latn-AZ" sz="1400"/>
              <a:t> </a:t>
            </a:r>
          </a:p>
          <a:p>
            <a:endParaRPr lang="az-Latn-AZ" sz="1400"/>
          </a:p>
          <a:p>
            <a:r>
              <a:rPr lang="en-US" sz="1400"/>
              <a:t>Arduino-nu USB ilə qoşursan və flash yaddaşı oxuyursan.</a:t>
            </a:r>
            <a:r>
              <a:rPr lang="az-Latn-AZ" sz="1400"/>
              <a:t> Bunun üçün </a:t>
            </a:r>
            <a:r>
              <a:rPr lang="en-US" sz="1400"/>
              <a:t>Windows </a:t>
            </a:r>
            <a:r>
              <a:rPr lang="az-Latn-AZ" sz="1400"/>
              <a:t>sistemdə CMD pəncərəsində </a:t>
            </a:r>
            <a:r>
              <a:rPr lang="az-Latn-AZ" sz="1400" b="1"/>
              <a:t>avrdude</a:t>
            </a:r>
            <a:r>
              <a:rPr lang="az-Latn-AZ" sz="1400"/>
              <a:t>-in quraşdırıldığı qovluğa keçmək lazımdır. Ola bilər ki, hamıda olmasın bu qovluq yaxud fərqli adlansın yaxud fərqli bir yerdə yerləşsin acnaq təxmini addımlar aşağıdakı kimidir: </a:t>
            </a:r>
          </a:p>
          <a:p>
            <a:endParaRPr lang="az-Latn-AZ" sz="1400"/>
          </a:p>
          <a:p>
            <a:r>
              <a:rPr lang="az-Latn-AZ" sz="1400"/>
              <a:t>Adətən belə yerdə olur:</a:t>
            </a:r>
          </a:p>
          <a:p>
            <a:pPr marL="742950" lvl="1" indent="-285750">
              <a:lnSpc>
                <a:spcPct val="150000"/>
              </a:lnSpc>
              <a:buFont typeface="Arial" panose="020B0604020202020204" pitchFamily="34" charset="0"/>
              <a:buChar char="•"/>
            </a:pPr>
            <a:r>
              <a:rPr lang="en-US" sz="1400" b="1"/>
              <a:t>C:\Program Files (x86)\Arduino\hardware\tools\avr\bin</a:t>
            </a:r>
            <a:endParaRPr lang="az-Latn-AZ" sz="1400" b="1"/>
          </a:p>
          <a:p>
            <a:pPr marL="742950" lvl="1" indent="-285750">
              <a:lnSpc>
                <a:spcPct val="150000"/>
              </a:lnSpc>
              <a:buFont typeface="Arial" panose="020B0604020202020204" pitchFamily="34" charset="0"/>
              <a:buChar char="•"/>
            </a:pPr>
            <a:r>
              <a:rPr lang="en-US" sz="1400" b="1"/>
              <a:t>C:\Users\Admin\AppData\Local\Programs\Arduino IDE\resources\app\hardware\tools\avr\bin</a:t>
            </a:r>
          </a:p>
          <a:p>
            <a:endParaRPr lang="az-Latn-AZ" sz="1400" b="1"/>
          </a:p>
          <a:p>
            <a:r>
              <a:rPr lang="az-Latn-AZ" sz="1400"/>
              <a:t>Əgər həmin bu yolun içində </a:t>
            </a:r>
            <a:r>
              <a:rPr lang="az-Latn-AZ" sz="1400" b="1"/>
              <a:t>avrdude.exe </a:t>
            </a:r>
            <a:r>
              <a:rPr lang="az-Latn-AZ" sz="1400"/>
              <a:t>və </a:t>
            </a:r>
            <a:r>
              <a:rPr lang="az-Latn-AZ" sz="1400" b="1"/>
              <a:t>avrdude.conf </a:t>
            </a:r>
            <a:r>
              <a:rPr lang="az-Latn-AZ" sz="1400"/>
              <a:t>fayllarını görürsənsə onda terminalda bu qovluğa keçid edirik:</a:t>
            </a:r>
          </a:p>
          <a:p>
            <a:pPr marL="742950" lvl="1" indent="-285750">
              <a:lnSpc>
                <a:spcPct val="150000"/>
              </a:lnSpc>
              <a:buFont typeface="Arial" panose="020B0604020202020204" pitchFamily="34" charset="0"/>
              <a:buChar char="•"/>
            </a:pPr>
            <a:r>
              <a:rPr lang="en-US" sz="1400" b="1"/>
              <a:t>cd "C:\Users\Admin\AppData\Local\Programs\Arduino IDE\resources\app\hardware\tools\avr\bin "</a:t>
            </a:r>
            <a:endParaRPr lang="az-Latn-AZ" sz="1400" b="1"/>
          </a:p>
          <a:p>
            <a:endParaRPr lang="az-Latn-AZ" sz="1400"/>
          </a:p>
          <a:p>
            <a:r>
              <a:rPr lang="az-Latn-AZ" sz="1400"/>
              <a:t>Sonra isə düzgün </a:t>
            </a:r>
            <a:r>
              <a:rPr lang="az-Latn-AZ" sz="1400" b="1"/>
              <a:t>PORT</a:t>
            </a:r>
            <a:r>
              <a:rPr lang="az-Latn-AZ" sz="1400"/>
              <a:t> adını qeyd edərək növbəti əmri daxil edirik:</a:t>
            </a:r>
          </a:p>
          <a:p>
            <a:pPr marL="742950" lvl="1" indent="-285750">
              <a:lnSpc>
                <a:spcPct val="150000"/>
              </a:lnSpc>
              <a:buFont typeface="Arial" panose="020B0604020202020204" pitchFamily="34" charset="0"/>
              <a:buChar char="•"/>
            </a:pPr>
            <a:r>
              <a:rPr lang="az-Latn-AZ" sz="1400" b="1">
                <a:solidFill>
                  <a:srgbClr val="FF0000"/>
                </a:solidFill>
              </a:rPr>
              <a:t>avrdude -c arduino -p m328p -P COM3 -b 115200 -U flash:r:dump.hex:i</a:t>
            </a:r>
          </a:p>
          <a:p>
            <a:pPr marL="1200150" lvl="2" indent="-285750">
              <a:lnSpc>
                <a:spcPct val="150000"/>
              </a:lnSpc>
              <a:buFont typeface="Wingdings" panose="05000000000000000000" pitchFamily="2" charset="2"/>
              <a:buChar char="§"/>
            </a:pPr>
            <a:r>
              <a:rPr lang="az-Latn-AZ" sz="1400" b="1"/>
              <a:t>flash:r</a:t>
            </a:r>
            <a:r>
              <a:rPr lang="az-Latn-AZ" sz="1400"/>
              <a:t> → flash oxu</a:t>
            </a:r>
          </a:p>
          <a:p>
            <a:pPr marL="1200150" lvl="2" indent="-285750">
              <a:lnSpc>
                <a:spcPct val="150000"/>
              </a:lnSpc>
              <a:buFont typeface="Wingdings" panose="05000000000000000000" pitchFamily="2" charset="2"/>
              <a:buChar char="§"/>
            </a:pPr>
            <a:r>
              <a:rPr lang="az-Latn-AZ" sz="1400" b="1"/>
              <a:t>dump.hex </a:t>
            </a:r>
            <a:r>
              <a:rPr lang="az-Latn-AZ" sz="1400"/>
              <a:t>→ yazılacaq faylın adı</a:t>
            </a:r>
          </a:p>
          <a:p>
            <a:pPr marL="1200150" lvl="2" indent="-285750">
              <a:lnSpc>
                <a:spcPct val="150000"/>
              </a:lnSpc>
              <a:buFont typeface="Wingdings" panose="05000000000000000000" pitchFamily="2" charset="2"/>
              <a:buChar char="§"/>
            </a:pPr>
            <a:r>
              <a:rPr lang="az-Latn-AZ" sz="1400" b="1"/>
              <a:t>:i</a:t>
            </a:r>
            <a:r>
              <a:rPr lang="az-Latn-AZ" sz="1400"/>
              <a:t> → Intel HEX formatı</a:t>
            </a:r>
          </a:p>
          <a:p>
            <a:endParaRPr lang="az-Latn-AZ" sz="1200"/>
          </a:p>
          <a:p>
            <a:r>
              <a:rPr lang="en-US" sz="1400"/>
              <a:t>Əgər hər şey düzgünsə olarsa Arduino-nun flash yaddaşı</a:t>
            </a:r>
            <a:r>
              <a:rPr lang="az-Latn-AZ" sz="1400"/>
              <a:t> komputerdə</a:t>
            </a:r>
            <a:r>
              <a:rPr lang="en-US" sz="1400"/>
              <a:t> </a:t>
            </a:r>
            <a:r>
              <a:rPr lang="en-US" sz="1400" b="1">
                <a:solidFill>
                  <a:srgbClr val="0070C0"/>
                </a:solidFill>
              </a:rPr>
              <a:t>dump.hex </a:t>
            </a:r>
            <a:r>
              <a:rPr lang="en-US" sz="1400"/>
              <a:t>faylına yazılır.</a:t>
            </a:r>
            <a:r>
              <a:rPr lang="az-Latn-AZ" sz="1400"/>
              <a:t> Çıxan </a:t>
            </a:r>
            <a:r>
              <a:rPr lang="az-Latn-AZ" sz="1400" b="1"/>
              <a:t>.hex </a:t>
            </a:r>
            <a:r>
              <a:rPr lang="az-Latn-AZ" sz="1400"/>
              <a:t>faylı CPU səviyyəsində Assembly əmrləri ilə yazıldığı üçün oxunaqlı deyil amma təhlil edilə bilər: </a:t>
            </a:r>
            <a:r>
              <a:rPr lang="az-Latn-AZ" sz="1400" b="1" i="1"/>
              <a:t>:100000000C945C000C946E000C946E000C946E00A6</a:t>
            </a:r>
          </a:p>
          <a:p>
            <a:endParaRPr lang="az-Latn-AZ" sz="1400"/>
          </a:p>
          <a:p>
            <a:r>
              <a:rPr lang="az-Latn-AZ" sz="1400"/>
              <a:t>Oxunaqlı olmasa da, .hex faylını reverse engineering üçün istifadə etmək mümkündür:</a:t>
            </a:r>
          </a:p>
          <a:p>
            <a:pPr marL="742950" lvl="1" indent="-285750">
              <a:buFont typeface="Arial" panose="020B0604020202020204" pitchFamily="34" charset="0"/>
              <a:buChar char="•"/>
            </a:pPr>
            <a:r>
              <a:rPr lang="az-Latn-AZ" sz="1400"/>
              <a:t>Assembly səviyyəsində əmrləri görə bilərsən</a:t>
            </a:r>
          </a:p>
          <a:p>
            <a:pPr marL="742950" lvl="1" indent="-285750">
              <a:buFont typeface="Arial" panose="020B0604020202020204" pitchFamily="34" charset="0"/>
              <a:buChar char="•"/>
            </a:pPr>
            <a:r>
              <a:rPr lang="az-Latn-AZ" sz="1400"/>
              <a:t>Funksiya və loop-ları təxmin edə bilərsən</a:t>
            </a:r>
          </a:p>
          <a:p>
            <a:pPr marL="742950" lvl="1" indent="-285750">
              <a:buFont typeface="Arial" panose="020B0604020202020204" pitchFamily="34" charset="0"/>
              <a:buChar char="•"/>
            </a:pPr>
            <a:r>
              <a:rPr lang="az-Latn-AZ" sz="1400"/>
              <a:t>Məsələn, LED-i yandırıb-söndürən kodu müəyyən etmək mümkündür, amma digitalWrite adını görməyəcəksən</a:t>
            </a:r>
          </a:p>
          <a:p>
            <a:pPr marL="742950" lvl="1" indent="-285750">
              <a:buFont typeface="Arial" panose="020B0604020202020204" pitchFamily="34" charset="0"/>
              <a:buChar char="•"/>
            </a:pPr>
            <a:r>
              <a:rPr lang="az-Latn-AZ" sz="1400"/>
              <a:t>Pattern tanıma ilə məntiqi başa düşmək olur</a:t>
            </a:r>
          </a:p>
          <a:p>
            <a:pPr marL="742950" lvl="1" indent="-285750">
              <a:buFont typeface="Arial" panose="020B0604020202020204" pitchFamily="34" charset="0"/>
              <a:buChar char="•"/>
            </a:pPr>
            <a:r>
              <a:rPr lang="az-Latn-AZ" sz="1400"/>
              <a:t>Yəni, tam C kodu çıxmır, amma nə baş verdiyini öyrənmək üçün təhlil edilir.</a:t>
            </a:r>
          </a:p>
        </p:txBody>
      </p:sp>
    </p:spTree>
    <p:extLst>
      <p:ext uri="{BB962C8B-B14F-4D97-AF65-F5344CB8AC3E}">
        <p14:creationId xmlns:p14="http://schemas.microsoft.com/office/powerpoint/2010/main" val="270936667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6555641"/>
          </a:xfrm>
          <a:prstGeom prst="rect">
            <a:avLst/>
          </a:prstGeom>
          <a:noFill/>
        </p:spPr>
        <p:txBody>
          <a:bodyPr wrap="square">
            <a:spAutoFit/>
          </a:bodyPr>
          <a:lstStyle/>
          <a:p>
            <a:r>
              <a:rPr lang="en-US" sz="1400"/>
              <a:t>Misal ilə fərq</a:t>
            </a:r>
            <a:r>
              <a:rPr lang="az-Latn-AZ" sz="1400"/>
              <a:t>. C kodu:</a:t>
            </a:r>
          </a:p>
          <a:p>
            <a:endParaRPr lang="az-Latn-AZ" sz="1400"/>
          </a:p>
          <a:p>
            <a:endParaRPr lang="az-Latn-AZ" sz="1400"/>
          </a:p>
          <a:p>
            <a:r>
              <a:rPr lang="en-US" sz="1400"/>
              <a:t>.hex səviyyəsi:</a:t>
            </a:r>
            <a:endParaRPr lang="az-Latn-AZ" sz="1400"/>
          </a:p>
          <a:p>
            <a:endParaRPr lang="az-Latn-AZ" sz="1400"/>
          </a:p>
          <a:p>
            <a:endParaRPr lang="az-Latn-AZ" sz="1400"/>
          </a:p>
          <a:p>
            <a:r>
              <a:rPr lang="en-US" sz="1400"/>
              <a:t>Assembly səviyyəsi:</a:t>
            </a:r>
            <a:endParaRPr lang="az-Latn-AZ" sz="1400"/>
          </a:p>
          <a:p>
            <a:endParaRPr lang="az-Latn-AZ" sz="1400"/>
          </a:p>
          <a:p>
            <a:endParaRPr lang="az-Latn-AZ" sz="1400"/>
          </a:p>
          <a:p>
            <a:r>
              <a:rPr lang="en-US" sz="1400"/>
              <a:t>Assembly səviyyəsi</a:t>
            </a:r>
            <a:r>
              <a:rPr lang="az-Latn-AZ" sz="1400"/>
              <a:t>ndə </a:t>
            </a:r>
            <a:r>
              <a:rPr lang="en-US" sz="1400"/>
              <a:t>reverse engineer</a:t>
            </a:r>
            <a:r>
              <a:rPr lang="az-Latn-AZ" sz="1400"/>
              <a:t> edərək kodu təxmini oxumaq </a:t>
            </a:r>
            <a:r>
              <a:rPr lang="en-US" sz="1400"/>
              <a:t>üçün isə bəzi alətlər istifadə etmək lazımdır. </a:t>
            </a:r>
            <a:br>
              <a:rPr lang="az-Latn-AZ" sz="1400"/>
            </a:br>
            <a:r>
              <a:rPr lang="az-Latn-AZ" sz="1400" b="1">
                <a:solidFill>
                  <a:srgbClr val="0070C0"/>
                </a:solidFill>
              </a:rPr>
              <a:t>.hex → assembly </a:t>
            </a:r>
            <a:r>
              <a:rPr lang="az-Latn-AZ" sz="1400"/>
              <a:t>reverse engineering üçün istifadə olunan əsas alətlər bunlardır:</a:t>
            </a:r>
          </a:p>
          <a:p>
            <a:endParaRPr lang="az-Latn-AZ" sz="1400"/>
          </a:p>
          <a:p>
            <a:pPr marL="742950" lvl="1" indent="-285750">
              <a:buFont typeface="Wingdings" panose="05000000000000000000" pitchFamily="2" charset="2"/>
              <a:buChar char="q"/>
            </a:pPr>
            <a:r>
              <a:rPr lang="en-US" sz="1400"/>
              <a:t>CLI (terminal) alətləri</a:t>
            </a:r>
          </a:p>
          <a:p>
            <a:pPr marL="1200150" lvl="2" indent="-285750">
              <a:buFont typeface="Arial" panose="020B0604020202020204" pitchFamily="34" charset="0"/>
              <a:buChar char="•"/>
            </a:pPr>
            <a:r>
              <a:rPr lang="en-US" sz="1400"/>
              <a:t>avr-objdump – .hex / .elf faylını assembly-yə çevirir</a:t>
            </a:r>
          </a:p>
          <a:p>
            <a:pPr marL="1200150" lvl="2" indent="-285750">
              <a:buFont typeface="Arial" panose="020B0604020202020204" pitchFamily="34" charset="0"/>
              <a:buChar char="•"/>
            </a:pPr>
            <a:r>
              <a:rPr lang="en-US" sz="1400"/>
              <a:t>avr-objcopy – format çevirmə (hex ↔ elf ↔ bin)</a:t>
            </a:r>
          </a:p>
          <a:p>
            <a:pPr marL="1200150" lvl="2" indent="-285750">
              <a:buFont typeface="Arial" panose="020B0604020202020204" pitchFamily="34" charset="0"/>
              <a:buChar char="•"/>
            </a:pPr>
            <a:r>
              <a:rPr lang="en-US" sz="1400"/>
              <a:t>avrdude – flash oxuma/yazma (dump almaq üçün)</a:t>
            </a:r>
          </a:p>
          <a:p>
            <a:pPr lvl="1"/>
            <a:endParaRPr lang="en-US" sz="1400"/>
          </a:p>
          <a:p>
            <a:pPr marL="742950" lvl="1" indent="-285750">
              <a:buFont typeface="Wingdings" panose="05000000000000000000" pitchFamily="2" charset="2"/>
              <a:buChar char="q"/>
            </a:pPr>
            <a:r>
              <a:rPr lang="en-US" sz="1400"/>
              <a:t>Qrafik (GUI) reverse engineering alətləri</a:t>
            </a:r>
          </a:p>
          <a:p>
            <a:pPr marL="1200150" lvl="2" indent="-285750">
              <a:buFont typeface="Arial" panose="020B0604020202020204" pitchFamily="34" charset="0"/>
              <a:buChar char="•"/>
            </a:pPr>
            <a:r>
              <a:rPr lang="en-US" sz="1400"/>
              <a:t>Ghidra – ən güclü və pulsuz (assembly + pseudocode)</a:t>
            </a:r>
          </a:p>
          <a:p>
            <a:pPr marL="1200150" lvl="2" indent="-285750">
              <a:buFont typeface="Arial" panose="020B0604020202020204" pitchFamily="34" charset="0"/>
              <a:buChar char="•"/>
            </a:pPr>
            <a:r>
              <a:rPr lang="en-US" sz="1400"/>
              <a:t>IDA Pro – sənaye standartı (ödənişli)</a:t>
            </a:r>
          </a:p>
          <a:p>
            <a:pPr marL="1200150" lvl="2" indent="-285750">
              <a:buFont typeface="Arial" panose="020B0604020202020204" pitchFamily="34" charset="0"/>
              <a:buChar char="•"/>
            </a:pPr>
            <a:r>
              <a:rPr lang="en-US" sz="1400"/>
              <a:t>Radare2 / Cutter – açıq mənbə, güclü analiz</a:t>
            </a:r>
          </a:p>
          <a:p>
            <a:pPr marL="1200150" lvl="2" indent="-285750">
              <a:buFont typeface="Arial" panose="020B0604020202020204" pitchFamily="34" charset="0"/>
              <a:buChar char="•"/>
            </a:pPr>
            <a:r>
              <a:rPr lang="en-US" sz="1400"/>
              <a:t>Binary Ninja – sürətli və rahat (ödənişli)</a:t>
            </a:r>
          </a:p>
          <a:p>
            <a:pPr lvl="1"/>
            <a:endParaRPr lang="en-US" sz="1400"/>
          </a:p>
          <a:p>
            <a:pPr marL="742950" lvl="1" indent="-285750">
              <a:buFont typeface="Wingdings" panose="05000000000000000000" pitchFamily="2" charset="2"/>
              <a:buChar char="q"/>
            </a:pPr>
            <a:r>
              <a:rPr lang="en-US" sz="1400"/>
              <a:t>Sadə baxış və analiz</a:t>
            </a:r>
          </a:p>
          <a:p>
            <a:pPr marL="1200150" lvl="2" indent="-285750">
              <a:buFont typeface="Arial" panose="020B0604020202020204" pitchFamily="34" charset="0"/>
              <a:buChar char="•"/>
            </a:pPr>
            <a:r>
              <a:rPr lang="en-US" sz="1400"/>
              <a:t>Microchip Studio (Atmel Studio) – AVR disassembler/debugger</a:t>
            </a:r>
          </a:p>
          <a:p>
            <a:pPr marL="1200150" lvl="2" indent="-285750">
              <a:buFont typeface="Arial" panose="020B0604020202020204" pitchFamily="34" charset="0"/>
              <a:buChar char="•"/>
            </a:pPr>
            <a:r>
              <a:rPr lang="en-US" sz="1400"/>
              <a:t>objdump + text editor – minimal, amma effektiv</a:t>
            </a:r>
            <a:endParaRPr lang="az-Latn-AZ" sz="1400"/>
          </a:p>
          <a:p>
            <a:endParaRPr lang="az-Latn-AZ" sz="1400"/>
          </a:p>
          <a:p>
            <a:r>
              <a:rPr lang="en-US" sz="1400"/>
              <a:t>Ən praktik kombinasiya</a:t>
            </a:r>
            <a:r>
              <a:rPr lang="az-Latn-AZ" sz="1400"/>
              <a:t> isə belədir</a:t>
            </a:r>
            <a:r>
              <a:rPr lang="en-US" sz="1400"/>
              <a:t>: </a:t>
            </a:r>
            <a:r>
              <a:rPr lang="en-US" sz="1400" b="1"/>
              <a:t>avrdude → avr-objdump → Ghidra</a:t>
            </a:r>
            <a:r>
              <a:rPr lang="az-Latn-AZ" sz="1400"/>
              <a:t>.</a:t>
            </a:r>
          </a:p>
          <a:p>
            <a:endParaRPr lang="az-Latn-AZ" sz="1400"/>
          </a:p>
          <a:p>
            <a:r>
              <a:rPr lang="az-Latn-AZ" sz="1400"/>
              <a:t>Burda yazılanları praktika etməyəcəyik. Çünki dərsimiz reverse engineering deyil sadəcə bilgi olsun deyə yazacam.</a:t>
            </a:r>
            <a:endParaRPr lang="ru-RU" sz="1400"/>
          </a:p>
        </p:txBody>
      </p:sp>
      <p:pic>
        <p:nvPicPr>
          <p:cNvPr id="3" name="Picture 2">
            <a:extLst>
              <a:ext uri="{FF2B5EF4-FFF2-40B4-BE49-F238E27FC236}">
                <a16:creationId xmlns:a16="http://schemas.microsoft.com/office/drawing/2014/main" id="{D66E0E6C-F547-686A-143B-EA16BF14F354}"/>
              </a:ext>
            </a:extLst>
          </p:cNvPr>
          <p:cNvPicPr>
            <a:picLocks noChangeAspect="1"/>
          </p:cNvPicPr>
          <p:nvPr/>
        </p:nvPicPr>
        <p:blipFill>
          <a:blip r:embed="rId2"/>
          <a:stretch>
            <a:fillRect/>
          </a:stretch>
        </p:blipFill>
        <p:spPr>
          <a:xfrm>
            <a:off x="0" y="307777"/>
            <a:ext cx="1607959" cy="289585"/>
          </a:xfrm>
          <a:prstGeom prst="rect">
            <a:avLst/>
          </a:prstGeom>
        </p:spPr>
      </p:pic>
      <p:pic>
        <p:nvPicPr>
          <p:cNvPr id="6" name="Picture 5">
            <a:extLst>
              <a:ext uri="{FF2B5EF4-FFF2-40B4-BE49-F238E27FC236}">
                <a16:creationId xmlns:a16="http://schemas.microsoft.com/office/drawing/2014/main" id="{EACE5F45-E843-74BA-6DDD-7D114C5704AB}"/>
              </a:ext>
            </a:extLst>
          </p:cNvPr>
          <p:cNvPicPr>
            <a:picLocks noChangeAspect="1"/>
          </p:cNvPicPr>
          <p:nvPr/>
        </p:nvPicPr>
        <p:blipFill>
          <a:blip r:embed="rId3"/>
          <a:stretch>
            <a:fillRect/>
          </a:stretch>
        </p:blipFill>
        <p:spPr>
          <a:xfrm>
            <a:off x="0" y="954107"/>
            <a:ext cx="876376" cy="251482"/>
          </a:xfrm>
          <a:prstGeom prst="rect">
            <a:avLst/>
          </a:prstGeom>
        </p:spPr>
      </p:pic>
      <p:pic>
        <p:nvPicPr>
          <p:cNvPr id="8" name="Picture 7">
            <a:extLst>
              <a:ext uri="{FF2B5EF4-FFF2-40B4-BE49-F238E27FC236}">
                <a16:creationId xmlns:a16="http://schemas.microsoft.com/office/drawing/2014/main" id="{AD43ACC3-9C39-6841-E2C3-2C4A0A957527}"/>
              </a:ext>
            </a:extLst>
          </p:cNvPr>
          <p:cNvPicPr>
            <a:picLocks noChangeAspect="1"/>
          </p:cNvPicPr>
          <p:nvPr/>
        </p:nvPicPr>
        <p:blipFill>
          <a:blip r:embed="rId4"/>
          <a:stretch>
            <a:fillRect/>
          </a:stretch>
        </p:blipFill>
        <p:spPr>
          <a:xfrm>
            <a:off x="0" y="1576925"/>
            <a:ext cx="784928" cy="228620"/>
          </a:xfrm>
          <a:prstGeom prst="rect">
            <a:avLst/>
          </a:prstGeom>
        </p:spPr>
      </p:pic>
    </p:spTree>
    <p:extLst>
      <p:ext uri="{BB962C8B-B14F-4D97-AF65-F5344CB8AC3E}">
        <p14:creationId xmlns:p14="http://schemas.microsoft.com/office/powerpoint/2010/main" val="325531718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5262979"/>
          </a:xfrm>
          <a:prstGeom prst="rect">
            <a:avLst/>
          </a:prstGeom>
          <a:noFill/>
        </p:spPr>
        <p:txBody>
          <a:bodyPr wrap="square">
            <a:spAutoFit/>
          </a:bodyPr>
          <a:lstStyle/>
          <a:p>
            <a:pPr marL="285750" indent="-285750">
              <a:buFont typeface="Wingdings" panose="05000000000000000000" pitchFamily="2" charset="2"/>
              <a:buChar char="q"/>
            </a:pPr>
            <a:r>
              <a:rPr lang="en-US" sz="1200"/>
              <a:t>Ghidra </a:t>
            </a:r>
            <a:r>
              <a:rPr lang="az-Latn-AZ" sz="1200"/>
              <a:t>nümunəsi: </a:t>
            </a:r>
          </a:p>
          <a:p>
            <a:pPr marL="742950" lvl="1" indent="-285750">
              <a:buFont typeface="Arial" panose="020B0604020202020204" pitchFamily="34" charset="0"/>
              <a:buChar char="•"/>
            </a:pPr>
            <a:r>
              <a:rPr lang="az-Latn-AZ" sz="1200"/>
              <a:t>Google: Ghidra download</a:t>
            </a:r>
          </a:p>
          <a:p>
            <a:pPr marL="742950" lvl="1" indent="-285750">
              <a:buFont typeface="Arial" panose="020B0604020202020204" pitchFamily="34" charset="0"/>
              <a:buChar char="•"/>
            </a:pPr>
            <a:r>
              <a:rPr lang="az-Latn-AZ" sz="1200"/>
              <a:t>Windows versiyasını yüklə</a:t>
            </a:r>
          </a:p>
          <a:p>
            <a:pPr marL="742950" lvl="1" indent="-285750">
              <a:buFont typeface="Arial" panose="020B0604020202020204" pitchFamily="34" charset="0"/>
              <a:buChar char="•"/>
            </a:pPr>
            <a:r>
              <a:rPr lang="az-Latn-AZ" sz="1200"/>
              <a:t>Zip-dən çıxart, ghidraRun.bat aç</a:t>
            </a:r>
          </a:p>
          <a:p>
            <a:endParaRPr lang="az-Latn-AZ" sz="1200"/>
          </a:p>
          <a:p>
            <a:pPr marL="285750" indent="-285750">
              <a:buFont typeface="Wingdings" panose="05000000000000000000" pitchFamily="2" charset="2"/>
              <a:buChar char="q"/>
            </a:pPr>
            <a:r>
              <a:rPr lang="en-US" sz="1200"/>
              <a:t>Yeni Project yarat</a:t>
            </a:r>
            <a:r>
              <a:rPr lang="az-Latn-AZ" sz="1200"/>
              <a:t>:</a:t>
            </a:r>
            <a:endParaRPr lang="en-US" sz="1200"/>
          </a:p>
          <a:p>
            <a:pPr marL="742950" lvl="1" indent="-285750">
              <a:buFont typeface="Arial" panose="020B0604020202020204" pitchFamily="34" charset="0"/>
              <a:buChar char="•"/>
            </a:pPr>
            <a:r>
              <a:rPr lang="en-US" sz="1200"/>
              <a:t>File → New Project</a:t>
            </a:r>
          </a:p>
          <a:p>
            <a:pPr marL="742950" lvl="1" indent="-285750">
              <a:buFont typeface="Arial" panose="020B0604020202020204" pitchFamily="34" charset="0"/>
              <a:buChar char="•"/>
            </a:pPr>
            <a:r>
              <a:rPr lang="en-US" sz="1200"/>
              <a:t>Non-Shared Project</a:t>
            </a:r>
          </a:p>
          <a:p>
            <a:pPr marL="742950" lvl="1" indent="-285750">
              <a:buFont typeface="Arial" panose="020B0604020202020204" pitchFamily="34" charset="0"/>
              <a:buChar char="•"/>
            </a:pPr>
            <a:r>
              <a:rPr lang="en-US" sz="1200"/>
              <a:t>Ad ver (məs: arduino_analysis)</a:t>
            </a:r>
            <a:endParaRPr lang="az-Latn-AZ" sz="1200"/>
          </a:p>
          <a:p>
            <a:endParaRPr lang="az-Latn-AZ" sz="1200"/>
          </a:p>
          <a:p>
            <a:pPr marL="285750" indent="-285750">
              <a:buFont typeface="Wingdings" panose="05000000000000000000" pitchFamily="2" charset="2"/>
              <a:buChar char="q"/>
            </a:pPr>
            <a:r>
              <a:rPr lang="en-US" sz="1200"/>
              <a:t>.hex faylını əlavə et</a:t>
            </a:r>
          </a:p>
          <a:p>
            <a:pPr marL="742950" lvl="1" indent="-285750">
              <a:buFont typeface="Arial" panose="020B0604020202020204" pitchFamily="34" charset="0"/>
              <a:buChar char="•"/>
            </a:pPr>
            <a:r>
              <a:rPr lang="en-US" sz="1200"/>
              <a:t>File → Import File</a:t>
            </a:r>
          </a:p>
          <a:p>
            <a:pPr marL="742950" lvl="1" indent="-285750">
              <a:buFont typeface="Arial" panose="020B0604020202020204" pitchFamily="34" charset="0"/>
              <a:buChar char="•"/>
            </a:pPr>
            <a:r>
              <a:rPr lang="en-US" sz="1200"/>
              <a:t>dump.hex seç</a:t>
            </a:r>
          </a:p>
          <a:p>
            <a:pPr marL="742950" lvl="1" indent="-285750">
              <a:buFont typeface="Arial" panose="020B0604020202020204" pitchFamily="34" charset="0"/>
              <a:buChar char="•"/>
            </a:pPr>
            <a:r>
              <a:rPr lang="en-US" sz="1200"/>
              <a:t>Format: Intel HEX</a:t>
            </a:r>
          </a:p>
          <a:p>
            <a:pPr marL="742950" lvl="1" indent="-285750">
              <a:buFont typeface="Arial" panose="020B0604020202020204" pitchFamily="34" charset="0"/>
              <a:buChar char="•"/>
            </a:pPr>
            <a:r>
              <a:rPr lang="en-US" sz="1200"/>
              <a:t>CPU seç: AVR:8-bit:ATmega328P</a:t>
            </a:r>
          </a:p>
          <a:p>
            <a:endParaRPr lang="az-Latn-AZ" sz="1200"/>
          </a:p>
          <a:p>
            <a:pPr marL="285750" indent="-285750">
              <a:buFont typeface="Wingdings" panose="05000000000000000000" pitchFamily="2" charset="2"/>
              <a:buChar char="q"/>
            </a:pPr>
            <a:r>
              <a:rPr lang="en-US" sz="1200"/>
              <a:t>Analyze etmək üçün:</a:t>
            </a:r>
          </a:p>
          <a:p>
            <a:pPr marL="742950" lvl="1" indent="-285750">
              <a:buFont typeface="Arial" panose="020B0604020202020204" pitchFamily="34" charset="0"/>
              <a:buChar char="•"/>
            </a:pPr>
            <a:r>
              <a:rPr lang="en-US" sz="1200"/>
              <a:t>Import bitəndə soruşacaq: Analyze?</a:t>
            </a:r>
          </a:p>
          <a:p>
            <a:pPr marL="742950" lvl="1" indent="-285750">
              <a:buFont typeface="Arial" panose="020B0604020202020204" pitchFamily="34" charset="0"/>
              <a:buChar char="•"/>
            </a:pPr>
            <a:r>
              <a:rPr lang="en-US" sz="1200"/>
              <a:t>YES de</a:t>
            </a:r>
          </a:p>
          <a:p>
            <a:pPr marL="742950" lvl="1" indent="-285750">
              <a:buFont typeface="Arial" panose="020B0604020202020204" pitchFamily="34" charset="0"/>
              <a:buChar char="•"/>
            </a:pPr>
            <a:r>
              <a:rPr lang="en-US" sz="1200"/>
              <a:t>Default seçimləri dəyişmə</a:t>
            </a:r>
            <a:endParaRPr lang="az-Latn-AZ" sz="1200"/>
          </a:p>
          <a:p>
            <a:endParaRPr lang="az-Latn-AZ" sz="1200"/>
          </a:p>
          <a:p>
            <a:r>
              <a:rPr lang="en-US" sz="1200"/>
              <a:t>Assembly səviyyəsində kod</a:t>
            </a:r>
            <a:r>
              <a:rPr lang="az-Latn-AZ" sz="1200"/>
              <a:t> belə görünəcək</a:t>
            </a:r>
            <a:r>
              <a:rPr lang="en-US" sz="1200"/>
              <a:t>:</a:t>
            </a:r>
            <a:r>
              <a:rPr lang="az-Latn-AZ" sz="1200"/>
              <a:t> </a:t>
            </a:r>
          </a:p>
          <a:p>
            <a:endParaRPr lang="az-Latn-AZ" sz="1200"/>
          </a:p>
          <a:p>
            <a:endParaRPr lang="az-Latn-AZ" sz="1200"/>
          </a:p>
          <a:p>
            <a:endParaRPr lang="az-Latn-AZ" sz="1200"/>
          </a:p>
          <a:p>
            <a:endParaRPr lang="az-Latn-AZ" sz="1200"/>
          </a:p>
          <a:p>
            <a:endParaRPr lang="az-Latn-AZ" sz="1200"/>
          </a:p>
          <a:p>
            <a:r>
              <a:rPr lang="az-Latn-AZ" sz="1200"/>
              <a:t>Ghidra proqramı da bunu başa düşülən etmək üçün C-yə bənzər pseudocode yaradır. Loop-ları göstərir, Funksiyaları ayırır və.s. Bu orijinal C kodu deyil, amma məntiq eynidir</a:t>
            </a:r>
            <a:endParaRPr lang="ru-RU" sz="1200"/>
          </a:p>
        </p:txBody>
      </p:sp>
      <p:pic>
        <p:nvPicPr>
          <p:cNvPr id="3" name="Picture 2">
            <a:extLst>
              <a:ext uri="{FF2B5EF4-FFF2-40B4-BE49-F238E27FC236}">
                <a16:creationId xmlns:a16="http://schemas.microsoft.com/office/drawing/2014/main" id="{71251B76-E76D-5F8F-51CC-508CDBF7729E}"/>
              </a:ext>
            </a:extLst>
          </p:cNvPr>
          <p:cNvPicPr>
            <a:picLocks noChangeAspect="1"/>
          </p:cNvPicPr>
          <p:nvPr/>
        </p:nvPicPr>
        <p:blipFill>
          <a:blip r:embed="rId2"/>
          <a:stretch>
            <a:fillRect/>
          </a:stretch>
        </p:blipFill>
        <p:spPr>
          <a:xfrm>
            <a:off x="0" y="4094341"/>
            <a:ext cx="1066892" cy="731583"/>
          </a:xfrm>
          <a:prstGeom prst="rect">
            <a:avLst/>
          </a:prstGeom>
        </p:spPr>
      </p:pic>
      <p:pic>
        <p:nvPicPr>
          <p:cNvPr id="6" name="Picture 5">
            <a:extLst>
              <a:ext uri="{FF2B5EF4-FFF2-40B4-BE49-F238E27FC236}">
                <a16:creationId xmlns:a16="http://schemas.microsoft.com/office/drawing/2014/main" id="{CC0A5F8B-262D-904F-EC47-6DC7BB5801FE}"/>
              </a:ext>
            </a:extLst>
          </p:cNvPr>
          <p:cNvPicPr>
            <a:picLocks noChangeAspect="1"/>
          </p:cNvPicPr>
          <p:nvPr/>
        </p:nvPicPr>
        <p:blipFill>
          <a:blip r:embed="rId3"/>
          <a:stretch>
            <a:fillRect/>
          </a:stretch>
        </p:blipFill>
        <p:spPr>
          <a:xfrm>
            <a:off x="0" y="5262979"/>
            <a:ext cx="1066892" cy="980051"/>
          </a:xfrm>
          <a:prstGeom prst="rect">
            <a:avLst/>
          </a:prstGeom>
        </p:spPr>
      </p:pic>
    </p:spTree>
    <p:extLst>
      <p:ext uri="{BB962C8B-B14F-4D97-AF65-F5344CB8AC3E}">
        <p14:creationId xmlns:p14="http://schemas.microsoft.com/office/powerpoint/2010/main" val="217447228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2593018"/>
          </a:xfrm>
          <a:prstGeom prst="rect">
            <a:avLst/>
          </a:prstGeom>
          <a:noFill/>
        </p:spPr>
        <p:txBody>
          <a:bodyPr wrap="square">
            <a:spAutoFit/>
          </a:bodyPr>
          <a:lstStyle/>
          <a:p>
            <a:pPr>
              <a:lnSpc>
                <a:spcPct val="150000"/>
              </a:lnSpc>
            </a:pPr>
            <a:r>
              <a:rPr lang="en-US" sz="1300" b="1"/>
              <a:t>Serial Monitor </a:t>
            </a:r>
            <a:r>
              <a:rPr lang="en-US" sz="1300"/>
              <a:t>Arduino IDE-də Arduino ilə kompüter arasında mətn məlumatı göndərib‑almağa imkan verən pəncərədir.</a:t>
            </a:r>
          </a:p>
          <a:p>
            <a:pPr>
              <a:lnSpc>
                <a:spcPct val="150000"/>
              </a:lnSpc>
            </a:pPr>
            <a:r>
              <a:rPr lang="en-US" sz="1300" b="1"/>
              <a:t>Serial.begin(9600) </a:t>
            </a:r>
            <a:r>
              <a:rPr lang="en-US" sz="1300"/>
              <a:t>Arduino ilə kompüter arasında 9600 baud sürətində əlaqə açır.</a:t>
            </a:r>
          </a:p>
          <a:p>
            <a:pPr>
              <a:lnSpc>
                <a:spcPct val="150000"/>
              </a:lnSpc>
            </a:pPr>
            <a:r>
              <a:rPr lang="en-US" sz="1300" b="1"/>
              <a:t>Serial.println("Hello world") </a:t>
            </a:r>
            <a:r>
              <a:rPr lang="en-US" sz="1300"/>
              <a:t>mətni yeni sətrə keçərək, </a:t>
            </a:r>
            <a:r>
              <a:rPr lang="en-US" sz="1300" b="1"/>
              <a:t>Serial.print("codeurient.com") </a:t>
            </a:r>
            <a:r>
              <a:rPr lang="en-US" sz="1300"/>
              <a:t>isə eyni sətirdə Serial Monitor-da göstərir.</a:t>
            </a:r>
            <a:endParaRPr lang="az-Latn-AZ" sz="1300"/>
          </a:p>
          <a:p>
            <a:endParaRPr lang="az-Latn-AZ" sz="1300"/>
          </a:p>
          <a:p>
            <a:r>
              <a:rPr lang="en-US" sz="1300" b="1">
                <a:solidFill>
                  <a:srgbClr val="0070C0"/>
                </a:solidFill>
              </a:rPr>
              <a:t>Baud</a:t>
            </a:r>
            <a:r>
              <a:rPr lang="en-US" sz="1300"/>
              <a:t> — bir saniyədə serial əlaqə vasitəsilə ötürülən simvolların (bits/işarələrin) sayı deməkdir.</a:t>
            </a:r>
          </a:p>
          <a:p>
            <a:endParaRPr lang="en-US" sz="1300"/>
          </a:p>
          <a:p>
            <a:r>
              <a:rPr lang="en-US" sz="1300" b="1"/>
              <a:t>Sadə dillə</a:t>
            </a:r>
            <a:r>
              <a:rPr lang="en-US" sz="1300"/>
              <a:t>:</a:t>
            </a:r>
          </a:p>
          <a:p>
            <a:pPr marL="285750" indent="-285750">
              <a:lnSpc>
                <a:spcPct val="150000"/>
              </a:lnSpc>
              <a:buFont typeface="Arial" panose="020B0604020202020204" pitchFamily="34" charset="0"/>
              <a:buChar char="•"/>
            </a:pPr>
            <a:r>
              <a:rPr lang="en-US" sz="1300"/>
              <a:t>Serial.begin(9600) → Arduino ilə kompüter 1 saniyədə 9600 simvol ötürə bilər.</a:t>
            </a:r>
            <a:r>
              <a:rPr lang="az-Latn-AZ" sz="1300"/>
              <a:t> 9600 baud uzun kabel üçün stabildir, 115200 baud üçün qısa kabel tövsiyə olunur</a:t>
            </a:r>
            <a:endParaRPr lang="en-US" sz="1300"/>
          </a:p>
          <a:p>
            <a:pPr marL="285750" indent="-285750">
              <a:lnSpc>
                <a:spcPct val="150000"/>
              </a:lnSpc>
              <a:buFont typeface="Arial" panose="020B0604020202020204" pitchFamily="34" charset="0"/>
              <a:buChar char="•"/>
            </a:pPr>
            <a:r>
              <a:rPr lang="en-US" sz="1300"/>
              <a:t>Daha yüksək baud → məlumat sürətli ötürülür, lakin kabellər və uzunluq da əhəmiyyətlidir.</a:t>
            </a:r>
            <a:endParaRPr lang="az-Latn-AZ" sz="1300"/>
          </a:p>
          <a:p>
            <a:endParaRPr lang="ru-RU" sz="1300"/>
          </a:p>
        </p:txBody>
      </p:sp>
      <p:pic>
        <p:nvPicPr>
          <p:cNvPr id="3" name="Picture 2">
            <a:extLst>
              <a:ext uri="{FF2B5EF4-FFF2-40B4-BE49-F238E27FC236}">
                <a16:creationId xmlns:a16="http://schemas.microsoft.com/office/drawing/2014/main" id="{7BAD03DB-8D53-F0FD-046D-8C6DDE1530AF}"/>
              </a:ext>
            </a:extLst>
          </p:cNvPr>
          <p:cNvPicPr>
            <a:picLocks noChangeAspect="1"/>
          </p:cNvPicPr>
          <p:nvPr/>
        </p:nvPicPr>
        <p:blipFill>
          <a:blip r:embed="rId2"/>
          <a:stretch>
            <a:fillRect/>
          </a:stretch>
        </p:blipFill>
        <p:spPr>
          <a:xfrm>
            <a:off x="3825266" y="2451370"/>
            <a:ext cx="8366734" cy="4406630"/>
          </a:xfrm>
          <a:prstGeom prst="rect">
            <a:avLst/>
          </a:prstGeom>
        </p:spPr>
      </p:pic>
      <p:pic>
        <p:nvPicPr>
          <p:cNvPr id="6" name="Picture 5">
            <a:extLst>
              <a:ext uri="{FF2B5EF4-FFF2-40B4-BE49-F238E27FC236}">
                <a16:creationId xmlns:a16="http://schemas.microsoft.com/office/drawing/2014/main" id="{2638164C-D321-A9D7-5AA8-0C9665D2A92F}"/>
              </a:ext>
            </a:extLst>
          </p:cNvPr>
          <p:cNvPicPr>
            <a:picLocks noChangeAspect="1"/>
          </p:cNvPicPr>
          <p:nvPr/>
        </p:nvPicPr>
        <p:blipFill>
          <a:blip r:embed="rId3"/>
          <a:stretch>
            <a:fillRect/>
          </a:stretch>
        </p:blipFill>
        <p:spPr>
          <a:xfrm>
            <a:off x="0" y="2451368"/>
            <a:ext cx="3612930" cy="4406631"/>
          </a:xfrm>
          <a:prstGeom prst="rect">
            <a:avLst/>
          </a:prstGeom>
        </p:spPr>
      </p:pic>
    </p:spTree>
    <p:extLst>
      <p:ext uri="{BB962C8B-B14F-4D97-AF65-F5344CB8AC3E}">
        <p14:creationId xmlns:p14="http://schemas.microsoft.com/office/powerpoint/2010/main" val="162037480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6232475"/>
          </a:xfrm>
          <a:prstGeom prst="rect">
            <a:avLst/>
          </a:prstGeom>
          <a:noFill/>
        </p:spPr>
        <p:txBody>
          <a:bodyPr wrap="square">
            <a:spAutoFit/>
          </a:bodyPr>
          <a:lstStyle/>
          <a:p>
            <a:r>
              <a:rPr lang="az-Latn-AZ" sz="1400"/>
              <a:t>Bu məlumatların çoxusunu sadəcə məlumat xarakterli bilginiz olsun deyə qeyd edirəm.</a:t>
            </a:r>
          </a:p>
          <a:p>
            <a:endParaRPr lang="az-Latn-AZ" sz="1400"/>
          </a:p>
          <a:p>
            <a:r>
              <a:rPr lang="en-US" sz="1400"/>
              <a:t>Kabel keyfiyyəti</a:t>
            </a:r>
            <a:r>
              <a:rPr lang="az-Latn-AZ" sz="1400"/>
              <a:t>:</a:t>
            </a:r>
            <a:endParaRPr lang="en-US" sz="1400"/>
          </a:p>
          <a:p>
            <a:pPr marL="742950" lvl="1" indent="-285750">
              <a:lnSpc>
                <a:spcPct val="150000"/>
              </a:lnSpc>
              <a:buFont typeface="Arial" panose="020B0604020202020204" pitchFamily="34" charset="0"/>
              <a:buChar char="•"/>
            </a:pPr>
            <a:r>
              <a:rPr lang="en-US" sz="1400"/>
              <a:t>Serial əlaqədə məsafə artdıqca siqnal zəifləyir</a:t>
            </a:r>
          </a:p>
          <a:p>
            <a:pPr marL="742950" lvl="1" indent="-285750">
              <a:lnSpc>
                <a:spcPct val="150000"/>
              </a:lnSpc>
              <a:buFont typeface="Arial" panose="020B0604020202020204" pitchFamily="34" charset="0"/>
              <a:buChar char="•"/>
            </a:pPr>
            <a:r>
              <a:rPr lang="en-US" sz="1400"/>
              <a:t>Ucuz / yalnız enerji verən USB kabellər data ötürməyə uyğun olmur</a:t>
            </a:r>
          </a:p>
          <a:p>
            <a:pPr marL="742950" lvl="1" indent="-285750">
              <a:lnSpc>
                <a:spcPct val="150000"/>
              </a:lnSpc>
              <a:buFont typeface="Arial" panose="020B0604020202020204" pitchFamily="34" charset="0"/>
              <a:buChar char="•"/>
            </a:pPr>
            <a:r>
              <a:rPr lang="en-US" sz="1400"/>
              <a:t>Yüksək keyfiyyətli, </a:t>
            </a:r>
            <a:r>
              <a:rPr lang="en-US" sz="1400" b="1"/>
              <a:t>shielded USB kabel </a:t>
            </a:r>
            <a:r>
              <a:rPr lang="en-US" sz="1400"/>
              <a:t>→ siqnalın itirilməsinin qarşısını alır</a:t>
            </a:r>
            <a:r>
              <a:rPr lang="az-Latn-AZ" sz="1400"/>
              <a:t>. </a:t>
            </a:r>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r>
              <a:rPr lang="en-US" sz="1400"/>
              <a:t>Kabel uzunluğu</a:t>
            </a:r>
          </a:p>
          <a:p>
            <a:pPr marL="285750" indent="-285750">
              <a:buFont typeface="Wingdings" panose="05000000000000000000" pitchFamily="2" charset="2"/>
              <a:buChar char="q"/>
            </a:pPr>
            <a:r>
              <a:rPr lang="en-US" sz="1400"/>
              <a:t>USB/Serial siqnallar analog elektrik impulslarıdır</a:t>
            </a:r>
          </a:p>
          <a:p>
            <a:pPr marL="285750" indent="-285750">
              <a:buFont typeface="Wingdings" panose="05000000000000000000" pitchFamily="2" charset="2"/>
              <a:buChar char="q"/>
            </a:pPr>
            <a:r>
              <a:rPr lang="en-US" sz="1400"/>
              <a:t>Kabel uzun olduqca:</a:t>
            </a:r>
          </a:p>
          <a:p>
            <a:pPr marL="742950" lvl="1" indent="-285750">
              <a:buFont typeface="Arial" panose="020B0604020202020204" pitchFamily="34" charset="0"/>
              <a:buChar char="•"/>
            </a:pPr>
            <a:r>
              <a:rPr lang="en-US" sz="1400"/>
              <a:t>Siqnal zəifləyir</a:t>
            </a:r>
          </a:p>
          <a:p>
            <a:pPr marL="742950" lvl="1" indent="-285750">
              <a:buFont typeface="Arial" panose="020B0604020202020204" pitchFamily="34" charset="0"/>
              <a:buChar char="•"/>
            </a:pPr>
            <a:r>
              <a:rPr lang="en-US" sz="1400"/>
              <a:t>Məlumat itkisi artır</a:t>
            </a:r>
          </a:p>
          <a:p>
            <a:pPr marL="742950" lvl="1" indent="-285750">
              <a:buFont typeface="Arial" panose="020B0604020202020204" pitchFamily="34" charset="0"/>
              <a:buChar char="•"/>
            </a:pPr>
            <a:r>
              <a:rPr lang="en-US" sz="1400"/>
              <a:t>Xətalar (garbled data) baş verir</a:t>
            </a:r>
          </a:p>
          <a:p>
            <a:pPr marL="742950" lvl="1" indent="-285750">
              <a:buFont typeface="Arial" panose="020B0604020202020204" pitchFamily="34" charset="0"/>
              <a:buChar char="•"/>
            </a:pPr>
            <a:r>
              <a:rPr lang="en-US" sz="1400"/>
              <a:t>Optimal: USB ≤ 2‑3 metr </a:t>
            </a:r>
            <a:r>
              <a:rPr lang="az-Latn-AZ" sz="1400"/>
              <a:t>olmalıdır. </a:t>
            </a:r>
            <a:r>
              <a:rPr lang="en-US" sz="1400"/>
              <a:t>(Arduino üçün tipik)</a:t>
            </a:r>
            <a:endParaRPr lang="az-Latn-AZ" sz="1400"/>
          </a:p>
          <a:p>
            <a:endParaRPr lang="az-Latn-AZ" sz="1400"/>
          </a:p>
          <a:p>
            <a:endParaRPr lang="ru-RU" sz="1400"/>
          </a:p>
        </p:txBody>
      </p:sp>
      <p:pic>
        <p:nvPicPr>
          <p:cNvPr id="3" name="Picture 2">
            <a:extLst>
              <a:ext uri="{FF2B5EF4-FFF2-40B4-BE49-F238E27FC236}">
                <a16:creationId xmlns:a16="http://schemas.microsoft.com/office/drawing/2014/main" id="{FBCEFFB4-973D-A646-6B35-7D9DABEA2ED9}"/>
              </a:ext>
            </a:extLst>
          </p:cNvPr>
          <p:cNvPicPr>
            <a:picLocks noChangeAspect="1"/>
          </p:cNvPicPr>
          <p:nvPr/>
        </p:nvPicPr>
        <p:blipFill>
          <a:blip r:embed="rId2"/>
          <a:stretch>
            <a:fillRect/>
          </a:stretch>
        </p:blipFill>
        <p:spPr>
          <a:xfrm>
            <a:off x="0" y="1692612"/>
            <a:ext cx="3141637" cy="2105616"/>
          </a:xfrm>
          <a:prstGeom prst="rect">
            <a:avLst/>
          </a:prstGeom>
        </p:spPr>
      </p:pic>
    </p:spTree>
    <p:extLst>
      <p:ext uri="{BB962C8B-B14F-4D97-AF65-F5344CB8AC3E}">
        <p14:creationId xmlns:p14="http://schemas.microsoft.com/office/powerpoint/2010/main" val="120766847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38554"/>
          </a:xfrm>
          <a:prstGeom prst="rect">
            <a:avLst/>
          </a:prstGeom>
          <a:noFill/>
        </p:spPr>
        <p:txBody>
          <a:bodyPr wrap="square">
            <a:spAutoFit/>
          </a:bodyPr>
          <a:lstStyle/>
          <a:p>
            <a:r>
              <a:rPr lang="az-Latn-AZ" sz="1600"/>
              <a:t>Əgər </a:t>
            </a:r>
            <a:r>
              <a:rPr lang="az-Latn-AZ" sz="1600" b="1">
                <a:solidFill>
                  <a:srgbClr val="FF0000"/>
                </a:solidFill>
              </a:rPr>
              <a:t>loop( ) </a:t>
            </a:r>
            <a:r>
              <a:rPr lang="az-Latn-AZ" sz="1600"/>
              <a:t>funksiyası içində string print etdirsəz bu zaman sonsuz saytda mətn çap ediləcək. Ehtiyyatlı olmaq lazımdır burada.</a:t>
            </a:r>
            <a:endParaRPr lang="ru-RU" sz="1600"/>
          </a:p>
        </p:txBody>
      </p:sp>
      <p:pic>
        <p:nvPicPr>
          <p:cNvPr id="3" name="Picture 2">
            <a:extLst>
              <a:ext uri="{FF2B5EF4-FFF2-40B4-BE49-F238E27FC236}">
                <a16:creationId xmlns:a16="http://schemas.microsoft.com/office/drawing/2014/main" id="{1F0FFDBF-49C1-304D-F27B-56EF3B73234F}"/>
              </a:ext>
            </a:extLst>
          </p:cNvPr>
          <p:cNvPicPr>
            <a:picLocks noChangeAspect="1"/>
          </p:cNvPicPr>
          <p:nvPr/>
        </p:nvPicPr>
        <p:blipFill>
          <a:blip r:embed="rId2"/>
          <a:stretch>
            <a:fillRect/>
          </a:stretch>
        </p:blipFill>
        <p:spPr>
          <a:xfrm>
            <a:off x="7977775" y="3360117"/>
            <a:ext cx="4214225" cy="3497883"/>
          </a:xfrm>
          <a:prstGeom prst="rect">
            <a:avLst/>
          </a:prstGeom>
        </p:spPr>
      </p:pic>
    </p:spTree>
    <p:extLst>
      <p:ext uri="{BB962C8B-B14F-4D97-AF65-F5344CB8AC3E}">
        <p14:creationId xmlns:p14="http://schemas.microsoft.com/office/powerpoint/2010/main" val="137820508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6986528"/>
          </a:xfrm>
          <a:prstGeom prst="rect">
            <a:avLst/>
          </a:prstGeom>
          <a:noFill/>
        </p:spPr>
        <p:txBody>
          <a:bodyPr wrap="square">
            <a:spAutoFit/>
          </a:bodyPr>
          <a:lstStyle/>
          <a:p>
            <a:pPr algn="ctr"/>
            <a:r>
              <a:rPr lang="en-US" sz="1400"/>
              <a:t>Arduino üçün “Dəyişən Təyini və </a:t>
            </a:r>
            <a:r>
              <a:rPr lang="az-Latn-AZ" sz="1400"/>
              <a:t>Data</a:t>
            </a:r>
            <a:r>
              <a:rPr lang="en-US" sz="1400"/>
              <a:t> Tipləri” mövzusu</a:t>
            </a:r>
            <a:endParaRPr lang="az-Latn-AZ" sz="1400"/>
          </a:p>
          <a:p>
            <a:endParaRPr lang="az-Latn-AZ" sz="1400"/>
          </a:p>
          <a:p>
            <a:r>
              <a:rPr lang="en-US" sz="1400"/>
              <a:t>Dəyişən (Variable) – proqramda məlumatları saxlamaq üçün istifadə olunan yaddaş yeridir.</a:t>
            </a:r>
          </a:p>
          <a:p>
            <a:pPr marL="742950" lvl="1" indent="-285750">
              <a:lnSpc>
                <a:spcPct val="150000"/>
              </a:lnSpc>
              <a:buFont typeface="Arial" panose="020B0604020202020204" pitchFamily="34" charset="0"/>
              <a:buChar char="•"/>
            </a:pPr>
            <a:r>
              <a:rPr lang="en-US" sz="1400"/>
              <a:t>Dəyişənə ad verilir</a:t>
            </a:r>
          </a:p>
          <a:p>
            <a:pPr marL="742950" lvl="1" indent="-285750">
              <a:lnSpc>
                <a:spcPct val="150000"/>
              </a:lnSpc>
              <a:buFont typeface="Arial" panose="020B0604020202020204" pitchFamily="34" charset="0"/>
              <a:buChar char="•"/>
            </a:pPr>
            <a:r>
              <a:rPr lang="en-US" sz="1400"/>
              <a:t>Onun tipi müəyyən edilir (nə cür məlumat saxlayacağını göstərir)</a:t>
            </a:r>
          </a:p>
          <a:p>
            <a:pPr marL="742950" lvl="1" indent="-285750">
              <a:lnSpc>
                <a:spcPct val="150000"/>
              </a:lnSpc>
              <a:buFont typeface="Arial" panose="020B0604020202020204" pitchFamily="34" charset="0"/>
              <a:buChar char="•"/>
            </a:pPr>
            <a:r>
              <a:rPr lang="en-US" sz="1400"/>
              <a:t>Dəyişənin dəyəri proqram boyu dəyişə bilər</a:t>
            </a:r>
            <a:endParaRPr lang="az-Latn-AZ" sz="1400"/>
          </a:p>
          <a:p>
            <a:endParaRPr lang="az-Latn-AZ" sz="1400"/>
          </a:p>
          <a:p>
            <a:endParaRPr lang="az-Latn-AZ" sz="1400"/>
          </a:p>
          <a:p>
            <a:endParaRPr lang="az-Latn-AZ" sz="1400"/>
          </a:p>
          <a:p>
            <a:endParaRPr lang="az-Latn-AZ" sz="1400"/>
          </a:p>
          <a:p>
            <a:r>
              <a:rPr lang="en-US" sz="1400"/>
              <a:t>Arduino-da ən çox istifadə olunan data tipləri</a:t>
            </a:r>
            <a:r>
              <a:rPr lang="az-Latn-AZ" sz="1400"/>
              <a:t>:</a:t>
            </a:r>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pPr marL="285750" indent="-285750">
              <a:lnSpc>
                <a:spcPct val="150000"/>
              </a:lnSpc>
              <a:buFont typeface="Arial" panose="020B0604020202020204" pitchFamily="34" charset="0"/>
              <a:buChar char="•"/>
            </a:pPr>
            <a:r>
              <a:rPr lang="en-US" sz="1400"/>
              <a:t>Hər dəyişənin mənalı ad verin (məs: ledVeziyyeti, sayi, temperatur)</a:t>
            </a:r>
          </a:p>
          <a:p>
            <a:pPr marL="285750" indent="-285750">
              <a:lnSpc>
                <a:spcPct val="150000"/>
              </a:lnSpc>
              <a:buFont typeface="Arial" panose="020B0604020202020204" pitchFamily="34" charset="0"/>
              <a:buChar char="•"/>
            </a:pPr>
            <a:r>
              <a:rPr lang="en-US" sz="1400"/>
              <a:t>Dəyişənin tipini məlumatın növünə uyğun seçin. Məsələn ədəd lazımdırsa int. Mətn tipi üçün string.</a:t>
            </a:r>
          </a:p>
          <a:p>
            <a:pPr marL="285750" indent="-285750">
              <a:lnSpc>
                <a:spcPct val="150000"/>
              </a:lnSpc>
              <a:buFont typeface="Arial" panose="020B0604020202020204" pitchFamily="34" charset="0"/>
              <a:buChar char="•"/>
            </a:pPr>
            <a:r>
              <a:rPr lang="en-US" sz="1400"/>
              <a:t>Ehtiyac yoxdursa, yaddaş qənaət etmək üçün böyük tiplər (long, float) istifadə etməyin </a:t>
            </a:r>
            <a:endParaRPr lang="az-Latn-AZ" sz="1400"/>
          </a:p>
          <a:p>
            <a:endParaRPr lang="ru-RU" sz="1400"/>
          </a:p>
        </p:txBody>
      </p:sp>
      <p:pic>
        <p:nvPicPr>
          <p:cNvPr id="3" name="Picture 2">
            <a:extLst>
              <a:ext uri="{FF2B5EF4-FFF2-40B4-BE49-F238E27FC236}">
                <a16:creationId xmlns:a16="http://schemas.microsoft.com/office/drawing/2014/main" id="{6A48D2EE-A2CA-01A6-F4B5-3CBD8F98DF3D}"/>
              </a:ext>
            </a:extLst>
          </p:cNvPr>
          <p:cNvPicPr>
            <a:picLocks noChangeAspect="1"/>
          </p:cNvPicPr>
          <p:nvPr/>
        </p:nvPicPr>
        <p:blipFill>
          <a:blip r:embed="rId2"/>
          <a:stretch>
            <a:fillRect/>
          </a:stretch>
        </p:blipFill>
        <p:spPr>
          <a:xfrm>
            <a:off x="0" y="1740486"/>
            <a:ext cx="4785775" cy="312447"/>
          </a:xfrm>
          <a:prstGeom prst="rect">
            <a:avLst/>
          </a:prstGeom>
        </p:spPr>
      </p:pic>
      <p:graphicFrame>
        <p:nvGraphicFramePr>
          <p:cNvPr id="4" name="Table 3">
            <a:extLst>
              <a:ext uri="{FF2B5EF4-FFF2-40B4-BE49-F238E27FC236}">
                <a16:creationId xmlns:a16="http://schemas.microsoft.com/office/drawing/2014/main" id="{53053A49-3090-0BC4-22A0-18153CDA75FB}"/>
              </a:ext>
            </a:extLst>
          </p:cNvPr>
          <p:cNvGraphicFramePr>
            <a:graphicFrameLocks noGrp="1"/>
          </p:cNvGraphicFramePr>
          <p:nvPr>
            <p:extLst>
              <p:ext uri="{D42A27DB-BD31-4B8C-83A1-F6EECF244321}">
                <p14:modId xmlns:p14="http://schemas.microsoft.com/office/powerpoint/2010/main" val="1895653866"/>
              </p:ext>
            </p:extLst>
          </p:nvPr>
        </p:nvGraphicFramePr>
        <p:xfrm>
          <a:off x="0" y="2806268"/>
          <a:ext cx="7208197" cy="2461788"/>
        </p:xfrm>
        <a:graphic>
          <a:graphicData uri="http://schemas.openxmlformats.org/drawingml/2006/table">
            <a:tbl>
              <a:tblPr/>
              <a:tblGrid>
                <a:gridCol w="928322">
                  <a:extLst>
                    <a:ext uri="{9D8B030D-6E8A-4147-A177-3AD203B41FA5}">
                      <a16:colId xmlns:a16="http://schemas.microsoft.com/office/drawing/2014/main" val="1647733830"/>
                    </a:ext>
                  </a:extLst>
                </a:gridCol>
                <a:gridCol w="842114">
                  <a:extLst>
                    <a:ext uri="{9D8B030D-6E8A-4147-A177-3AD203B41FA5}">
                      <a16:colId xmlns:a16="http://schemas.microsoft.com/office/drawing/2014/main" val="2674392906"/>
                    </a:ext>
                  </a:extLst>
                </a:gridCol>
                <a:gridCol w="2363821">
                  <a:extLst>
                    <a:ext uri="{9D8B030D-6E8A-4147-A177-3AD203B41FA5}">
                      <a16:colId xmlns:a16="http://schemas.microsoft.com/office/drawing/2014/main" val="1581999693"/>
                    </a:ext>
                  </a:extLst>
                </a:gridCol>
                <a:gridCol w="3073940">
                  <a:extLst>
                    <a:ext uri="{9D8B030D-6E8A-4147-A177-3AD203B41FA5}">
                      <a16:colId xmlns:a16="http://schemas.microsoft.com/office/drawing/2014/main" val="89303698"/>
                    </a:ext>
                  </a:extLst>
                </a:gridCol>
              </a:tblGrid>
              <a:tr h="0">
                <a:tc>
                  <a:txBody>
                    <a:bodyPr/>
                    <a:lstStyle/>
                    <a:p>
                      <a:r>
                        <a:rPr lang="en-US" sz="1200" b="1"/>
                        <a:t>Veri tipi</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r>
                        <a:rPr lang="en-US" sz="1200" b="1"/>
                        <a:t>Ölçüsü</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r>
                        <a:rPr lang="en-US" sz="1200" b="1"/>
                        <a:t>Dəyər aralığı</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r>
                        <a:rPr lang="en-US" sz="1200" b="1"/>
                        <a:t>İzah</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467400823"/>
                  </a:ext>
                </a:extLst>
              </a:tr>
              <a:tr h="0">
                <a:tc>
                  <a:txBody>
                    <a:bodyPr/>
                    <a:lstStyle/>
                    <a:p>
                      <a:r>
                        <a:rPr lang="en-US" sz="1200" b="1"/>
                        <a:t>int</a:t>
                      </a:r>
                      <a:endParaRPr lang="en-US" sz="1200"/>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2 byte</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ru-RU" sz="1200"/>
                        <a:t>-32,768 … 32,767</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Tam ədədlər üçün</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18156634"/>
                  </a:ext>
                </a:extLst>
              </a:tr>
              <a:tr h="173621">
                <a:tc>
                  <a:txBody>
                    <a:bodyPr/>
                    <a:lstStyle/>
                    <a:p>
                      <a:r>
                        <a:rPr lang="en-US" sz="1200" b="1"/>
                        <a:t>long</a:t>
                      </a:r>
                      <a:endParaRPr lang="en-US" sz="1200"/>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4 byte</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ru-RU" sz="1200"/>
                        <a:t>-2,147,483,648 … 2,147,483,647</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Böyük tam ədədlər üçün</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58673796"/>
                  </a:ext>
                </a:extLst>
              </a:tr>
              <a:tr h="173621">
                <a:tc>
                  <a:txBody>
                    <a:bodyPr/>
                    <a:lstStyle/>
                    <a:p>
                      <a:r>
                        <a:rPr lang="en-US" sz="1200" b="1"/>
                        <a:t>float</a:t>
                      </a:r>
                      <a:endParaRPr lang="en-US" sz="1200"/>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4 byte</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 ±3.4e38</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Ondalık ədədlər üçün (3.14, 0.5 və s.)</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48780105"/>
                  </a:ext>
                </a:extLst>
              </a:tr>
              <a:tr h="173621">
                <a:tc>
                  <a:txBody>
                    <a:bodyPr/>
                    <a:lstStyle/>
                    <a:p>
                      <a:r>
                        <a:rPr lang="en-US" sz="1200" b="1"/>
                        <a:t>double</a:t>
                      </a:r>
                      <a:endParaRPr lang="en-US" sz="1200"/>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4 byte</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float ilə eyni</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it-IT" sz="1200"/>
                        <a:t>Arduino UNO-da float ilə eyni</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57575442"/>
                  </a:ext>
                </a:extLst>
              </a:tr>
              <a:tr h="0">
                <a:tc>
                  <a:txBody>
                    <a:bodyPr/>
                    <a:lstStyle/>
                    <a:p>
                      <a:r>
                        <a:rPr lang="en-US" sz="1200" b="1"/>
                        <a:t>char</a:t>
                      </a:r>
                      <a:endParaRPr lang="en-US" sz="1200"/>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1 byte</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-128 … 127 / ASCII</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Tək simvol üçün ('A', 'b')</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07727434"/>
                  </a:ext>
                </a:extLst>
              </a:tr>
              <a:tr h="0">
                <a:tc>
                  <a:txBody>
                    <a:bodyPr/>
                    <a:lstStyle/>
                    <a:p>
                      <a:r>
                        <a:rPr lang="en-US" sz="1200" b="1"/>
                        <a:t>boolean</a:t>
                      </a:r>
                      <a:endParaRPr lang="en-US" sz="1200"/>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1 byte</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true / false</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Doğru / yanlış ifadə üçün</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37667513"/>
                  </a:ext>
                </a:extLst>
              </a:tr>
              <a:tr h="0">
                <a:tc>
                  <a:txBody>
                    <a:bodyPr/>
                    <a:lstStyle/>
                    <a:p>
                      <a:r>
                        <a:rPr lang="en-US" sz="1200" b="1"/>
                        <a:t>byte</a:t>
                      </a:r>
                      <a:endParaRPr lang="en-US" sz="1200"/>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1 byte</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ru-RU" sz="1200"/>
                        <a:t>0 … 255</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Kiçik tam ədədlər üçün</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05929674"/>
                  </a:ext>
                </a:extLst>
              </a:tr>
              <a:tr h="173621">
                <a:tc>
                  <a:txBody>
                    <a:bodyPr/>
                    <a:lstStyle/>
                    <a:p>
                      <a:r>
                        <a:rPr lang="en-US" sz="1200" b="1"/>
                        <a:t>String</a:t>
                      </a:r>
                      <a:endParaRPr lang="en-US" sz="1200"/>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dinamik</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Mətn</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Mətni saxlamaq üçün (“Salam”)</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35732382"/>
                  </a:ext>
                </a:extLst>
              </a:tr>
            </a:tbl>
          </a:graphicData>
        </a:graphic>
      </p:graphicFrame>
    </p:spTree>
    <p:extLst>
      <p:ext uri="{BB962C8B-B14F-4D97-AF65-F5344CB8AC3E}">
        <p14:creationId xmlns:p14="http://schemas.microsoft.com/office/powerpoint/2010/main" val="287031033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4616648"/>
          </a:xfrm>
          <a:prstGeom prst="rect">
            <a:avLst/>
          </a:prstGeom>
          <a:noFill/>
        </p:spPr>
        <p:txBody>
          <a:bodyPr wrap="square">
            <a:spAutoFit/>
          </a:bodyPr>
          <a:lstStyle/>
          <a:p>
            <a:r>
              <a:rPr lang="az-Latn-AZ" sz="1400"/>
              <a:t>C dili, </a:t>
            </a:r>
            <a:r>
              <a:rPr lang="az-Latn-AZ" sz="1400" b="1"/>
              <a:t>Arduino</a:t>
            </a:r>
            <a:r>
              <a:rPr lang="az-Latn-AZ" sz="1400"/>
              <a:t> üçün və </a:t>
            </a:r>
            <a:r>
              <a:rPr lang="az-Latn-AZ" sz="1400" b="1"/>
              <a:t>normal istifadə </a:t>
            </a:r>
            <a:r>
              <a:rPr lang="az-Latn-AZ" sz="1400"/>
              <a:t>üçün biraz fərqlənir. Həmin bəzi fərqləri cədvəl kimi nümunəsi:</a:t>
            </a:r>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r>
              <a:rPr lang="en-US" sz="1400"/>
              <a:t>Arduino C++ dilindən istifadə etsə də, embedded proqramlaşdırmanı asanlaşdırmaq üçün bir çox aşağı səviyyəli mexanizmləri (main funksiyası, register konfiqurasiyası, clock ayarları, sonsuz döngü və s.) proqramçıdan gizlədir və bu səbəbdən yüksək səviyyəli abstraksiya təqdim edir, halbuki normal C dilində bu mexanizmlərin heç biri gizli deyil və proqramçı hardware ilə birbaşa işləyərək hər bir detalı özü idarə edir; buna görə Arduino rahatlıq və sürətli inkişaf üçün uyğundur, C dili isə hardware-a maksimum yaxınlıq və tam nəzarət təmin edir.</a:t>
            </a:r>
            <a:endParaRPr lang="az-Latn-AZ" sz="1400"/>
          </a:p>
          <a:p>
            <a:endParaRPr lang="az-Latn-AZ" sz="1400"/>
          </a:p>
          <a:p>
            <a:r>
              <a:rPr lang="en-US" sz="1400"/>
              <a:t>Arduino-da default olaraq C yox, C++ istifadə edilir.</a:t>
            </a:r>
            <a:r>
              <a:rPr lang="az-Latn-AZ" sz="1400"/>
              <a:t> Arduino IDE-də yazılan .ino faylları C++ kimi kompilyasiya olunur, lakin sadə sintaksis və hazır funksiyalar sayəsində istifadəçi çox vaxt bunu C kimi hiss edir.</a:t>
            </a:r>
          </a:p>
          <a:p>
            <a:endParaRPr lang="az-Latn-AZ" sz="1400"/>
          </a:p>
        </p:txBody>
      </p:sp>
      <p:graphicFrame>
        <p:nvGraphicFramePr>
          <p:cNvPr id="4" name="Table 3">
            <a:extLst>
              <a:ext uri="{FF2B5EF4-FFF2-40B4-BE49-F238E27FC236}">
                <a16:creationId xmlns:a16="http://schemas.microsoft.com/office/drawing/2014/main" id="{4E4C1762-105A-74C1-C16B-4D1085FCB0AA}"/>
              </a:ext>
            </a:extLst>
          </p:cNvPr>
          <p:cNvGraphicFramePr>
            <a:graphicFrameLocks noGrp="1"/>
          </p:cNvGraphicFramePr>
          <p:nvPr>
            <p:extLst>
              <p:ext uri="{D42A27DB-BD31-4B8C-83A1-F6EECF244321}">
                <p14:modId xmlns:p14="http://schemas.microsoft.com/office/powerpoint/2010/main" val="90192226"/>
              </p:ext>
            </p:extLst>
          </p:nvPr>
        </p:nvGraphicFramePr>
        <p:xfrm>
          <a:off x="3397385" y="472099"/>
          <a:ext cx="5397230" cy="2194560"/>
        </p:xfrm>
        <a:graphic>
          <a:graphicData uri="http://schemas.openxmlformats.org/drawingml/2006/table">
            <a:tbl>
              <a:tblPr/>
              <a:tblGrid>
                <a:gridCol w="2698615">
                  <a:extLst>
                    <a:ext uri="{9D8B030D-6E8A-4147-A177-3AD203B41FA5}">
                      <a16:colId xmlns:a16="http://schemas.microsoft.com/office/drawing/2014/main" val="1901578372"/>
                    </a:ext>
                  </a:extLst>
                </a:gridCol>
                <a:gridCol w="2698615">
                  <a:extLst>
                    <a:ext uri="{9D8B030D-6E8A-4147-A177-3AD203B41FA5}">
                      <a16:colId xmlns:a16="http://schemas.microsoft.com/office/drawing/2014/main" val="3303683753"/>
                    </a:ext>
                  </a:extLst>
                </a:gridCol>
              </a:tblGrid>
              <a:tr h="0">
                <a:tc>
                  <a:txBody>
                    <a:bodyPr/>
                    <a:lstStyle/>
                    <a:p>
                      <a:r>
                        <a:rPr lang="en-US" b="1"/>
                        <a:t>Arduino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r>
                        <a:rPr lang="en-US" b="1"/>
                        <a:t>Normal C</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331672730"/>
                  </a:ext>
                </a:extLst>
              </a:tr>
              <a:tr h="0">
                <a:tc>
                  <a:txBody>
                    <a:bodyPr/>
                    <a:lstStyle/>
                    <a:p>
                      <a:r>
                        <a:rPr lang="en-US"/>
                        <a:t>Serial.print()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printf()</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49867452"/>
                  </a:ext>
                </a:extLst>
              </a:tr>
              <a:tr h="0">
                <a:tc>
                  <a:txBody>
                    <a:bodyPr/>
                    <a:lstStyle/>
                    <a:p>
                      <a:r>
                        <a:rPr lang="en-US"/>
                        <a:t>String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char[]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3544882"/>
                  </a:ext>
                </a:extLst>
              </a:tr>
              <a:tr h="0">
                <a:tc>
                  <a:txBody>
                    <a:bodyPr/>
                    <a:lstStyle/>
                    <a:p>
                      <a:r>
                        <a:rPr lang="en-US"/>
                        <a:t>boolean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int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96415025"/>
                  </a:ext>
                </a:extLst>
              </a:tr>
              <a:tr h="0">
                <a:tc>
                  <a:txBody>
                    <a:bodyPr/>
                    <a:lstStyle/>
                    <a:p>
                      <a:r>
                        <a:rPr lang="en-US"/>
                        <a:t>setup() / loop()</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main()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728097"/>
                  </a:ext>
                </a:extLst>
              </a:tr>
              <a:tr h="0">
                <a:tc>
                  <a:txBody>
                    <a:bodyPr/>
                    <a:lstStyle/>
                    <a:p>
                      <a:r>
                        <a:rPr lang="en-US" b="1"/>
                        <a:t>Avtomatik runtime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1"/>
                        <a:t>OS / compiler idarə edir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04266394"/>
                  </a:ext>
                </a:extLst>
              </a:tr>
            </a:tbl>
          </a:graphicData>
        </a:graphic>
      </p:graphicFrame>
    </p:spTree>
    <p:extLst>
      <p:ext uri="{BB962C8B-B14F-4D97-AF65-F5344CB8AC3E}">
        <p14:creationId xmlns:p14="http://schemas.microsoft.com/office/powerpoint/2010/main" val="195664346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6496455" cy="4959306"/>
          </a:xfrm>
          <a:prstGeom prst="rect">
            <a:avLst/>
          </a:prstGeom>
          <a:noFill/>
        </p:spPr>
        <p:txBody>
          <a:bodyPr wrap="square">
            <a:spAutoFit/>
          </a:bodyPr>
          <a:lstStyle/>
          <a:p>
            <a:r>
              <a:rPr lang="en-US" sz="1200"/>
              <a:t>Arduino-da bütün əsas dəyişən tiplərini eyni </a:t>
            </a:r>
            <a:r>
              <a:rPr lang="en-US" sz="1200" b="1">
                <a:solidFill>
                  <a:srgbClr val="FF0000"/>
                </a:solidFill>
              </a:rPr>
              <a:t>setup() </a:t>
            </a:r>
            <a:r>
              <a:rPr lang="en-US" sz="1200"/>
              <a:t>içində ardıcıl göstərib, hər birini komment ilə izah edək və </a:t>
            </a:r>
            <a:r>
              <a:rPr lang="en-US" sz="1200" b="1">
                <a:solidFill>
                  <a:srgbClr val="FF0000"/>
                </a:solidFill>
              </a:rPr>
              <a:t>Serial.print</a:t>
            </a:r>
            <a:r>
              <a:rPr lang="az-Latn-AZ" sz="1200" b="1">
                <a:solidFill>
                  <a:srgbClr val="FF0000"/>
                </a:solidFill>
              </a:rPr>
              <a:t>ln</a:t>
            </a:r>
            <a:r>
              <a:rPr lang="en-US" sz="1200" b="1">
                <a:solidFill>
                  <a:srgbClr val="FF0000"/>
                </a:solidFill>
              </a:rPr>
              <a:t> </a:t>
            </a:r>
            <a:r>
              <a:rPr lang="en-US" sz="1200"/>
              <a:t>(ESP32/Arduino IDE-də istifadə edilirsə) və ya </a:t>
            </a:r>
            <a:r>
              <a:rPr lang="en-US" sz="1200" b="1">
                <a:solidFill>
                  <a:srgbClr val="FF0000"/>
                </a:solidFill>
              </a:rPr>
              <a:t>Serial.print </a:t>
            </a:r>
            <a:r>
              <a:rPr lang="en-US" sz="1200"/>
              <a:t>ilə çap edək.</a:t>
            </a:r>
          </a:p>
          <a:p>
            <a:endParaRPr lang="en-US" sz="1200"/>
          </a:p>
          <a:p>
            <a:r>
              <a:rPr lang="en-US" sz="1200"/>
              <a:t>Arduino UNO standart IDE-də </a:t>
            </a:r>
            <a:r>
              <a:rPr lang="en-US" sz="1200" b="1">
                <a:solidFill>
                  <a:srgbClr val="FF0000"/>
                </a:solidFill>
              </a:rPr>
              <a:t>printf</a:t>
            </a:r>
            <a:r>
              <a:rPr lang="en-US" sz="1200"/>
              <a:t> əvəzinə </a:t>
            </a:r>
            <a:r>
              <a:rPr lang="en-US" sz="1200" b="1">
                <a:solidFill>
                  <a:srgbClr val="FF0000"/>
                </a:solidFill>
              </a:rPr>
              <a:t>Serial.print + Serial.println </a:t>
            </a:r>
            <a:r>
              <a:rPr lang="en-US" sz="1200"/>
              <a:t>istifadə olunur, çünki UNO-da </a:t>
            </a:r>
            <a:r>
              <a:rPr lang="en-US" sz="1200" b="1">
                <a:solidFill>
                  <a:srgbClr val="FF0000"/>
                </a:solidFill>
              </a:rPr>
              <a:t>printf</a:t>
            </a:r>
            <a:r>
              <a:rPr lang="en-US" sz="1200"/>
              <a:t> dəstəyi yoxdur.</a:t>
            </a:r>
            <a:r>
              <a:rPr lang="az-Latn-AZ" sz="1200"/>
              <a:t> </a:t>
            </a:r>
          </a:p>
          <a:p>
            <a:endParaRPr lang="az-Latn-AZ" sz="1200"/>
          </a:p>
          <a:p>
            <a:r>
              <a:rPr lang="az-Latn-AZ" sz="1200"/>
              <a:t>Ancaq C</a:t>
            </a:r>
            <a:r>
              <a:rPr lang="en-US" sz="1200"/>
              <a:t>/C++ </a:t>
            </a:r>
            <a:r>
              <a:rPr lang="az-Latn-AZ" sz="1200"/>
              <a:t>əmrlərini normal Vscode kimi editorda yazdıqda Serial istifadə etmədən </a:t>
            </a:r>
            <a:r>
              <a:rPr lang="az-Latn-AZ" sz="1200" b="1">
                <a:solidFill>
                  <a:srgbClr val="FF0000"/>
                </a:solidFill>
              </a:rPr>
              <a:t>printf() </a:t>
            </a:r>
            <a:r>
              <a:rPr lang="az-Latn-AZ" sz="1200"/>
              <a:t>metodu ilə dəyərləri çap etdirə bilərsiz.</a:t>
            </a:r>
          </a:p>
          <a:p>
            <a:endParaRPr lang="az-Latn-AZ" sz="1200"/>
          </a:p>
          <a:p>
            <a:endParaRPr lang="az-Latn-AZ" sz="1200"/>
          </a:p>
          <a:p>
            <a:endParaRPr lang="az-Latn-AZ" sz="1200"/>
          </a:p>
          <a:p>
            <a:pPr>
              <a:lnSpc>
                <a:spcPct val="150000"/>
              </a:lnSpc>
            </a:pPr>
            <a:r>
              <a:rPr lang="en-US" sz="1200" b="1">
                <a:solidFill>
                  <a:srgbClr val="FF0000"/>
                </a:solidFill>
              </a:rPr>
              <a:t>while (!Serial); </a:t>
            </a:r>
            <a:r>
              <a:rPr lang="en-US" sz="1200"/>
              <a:t>onu üçündür ki, serial əlaqə hazır olana qədər proqramı saxlasın. Əgər Arduino hələ kompüterlə serial əlaqə qurmayıbsa </a:t>
            </a:r>
            <a:r>
              <a:rPr lang="en-US" sz="1200" b="1"/>
              <a:t>setup() </a:t>
            </a:r>
            <a:r>
              <a:rPr lang="en-US" sz="1200"/>
              <a:t>davam </a:t>
            </a:r>
            <a:r>
              <a:rPr lang="en-US" sz="1200" b="1"/>
              <a:t>ETMİR</a:t>
            </a:r>
            <a:r>
              <a:rPr lang="en-US" sz="1200"/>
              <a:t> və </a:t>
            </a:r>
            <a:r>
              <a:rPr lang="en-US" sz="1200" b="1"/>
              <a:t>GÖZLƏYİR</a:t>
            </a:r>
            <a:r>
              <a:rPr lang="en-US" sz="1200"/>
              <a:t>.</a:t>
            </a:r>
            <a:r>
              <a:rPr lang="az-Latn-AZ" sz="1200"/>
              <a:t> Bu zaman növbəti sətrlərə sıra gəlmir. Ancaq Serial port açıldıqda </a:t>
            </a:r>
            <a:r>
              <a:rPr lang="en-US" sz="1200"/>
              <a:t>while </a:t>
            </a:r>
            <a:r>
              <a:rPr lang="az-Latn-AZ" sz="1200"/>
              <a:t>artıq false olur və növbəti kodlar oxunur.</a:t>
            </a:r>
          </a:p>
          <a:p>
            <a:endParaRPr lang="az-Latn-AZ" sz="1200"/>
          </a:p>
          <a:p>
            <a:pPr>
              <a:lnSpc>
                <a:spcPct val="150000"/>
              </a:lnSpc>
            </a:pPr>
            <a:r>
              <a:rPr lang="az-Latn-AZ" sz="1200"/>
              <a:t>S</a:t>
            </a:r>
            <a:r>
              <a:rPr lang="en-US" sz="1200"/>
              <a:t>erial port açılmayıbsa Serial dəyişəni </a:t>
            </a:r>
            <a:r>
              <a:rPr lang="en-US" sz="1200" b="1"/>
              <a:t>false</a:t>
            </a:r>
            <a:r>
              <a:rPr lang="en-US" sz="1200"/>
              <a:t> olur, onun önünə nida (</a:t>
            </a:r>
            <a:r>
              <a:rPr lang="en-US" sz="1200" b="1">
                <a:solidFill>
                  <a:srgbClr val="FF0000"/>
                </a:solidFill>
              </a:rPr>
              <a:t>!</a:t>
            </a:r>
            <a:r>
              <a:rPr lang="en-US" sz="1200"/>
              <a:t>) gəldikdə </a:t>
            </a:r>
            <a:r>
              <a:rPr lang="en-US" sz="1200" b="1"/>
              <a:t>true</a:t>
            </a:r>
            <a:r>
              <a:rPr lang="en-US" sz="1200"/>
              <a:t>-ya çevrilir və </a:t>
            </a:r>
            <a:r>
              <a:rPr lang="en-US" sz="1200" b="1">
                <a:solidFill>
                  <a:srgbClr val="FF0000"/>
                </a:solidFill>
              </a:rPr>
              <a:t>while(true) </a:t>
            </a:r>
            <a:r>
              <a:rPr lang="en-US" sz="1200"/>
              <a:t>vəziyyəti yaranır. </a:t>
            </a:r>
            <a:r>
              <a:rPr lang="en-US" sz="1200" b="1"/>
              <a:t>while</a:t>
            </a:r>
            <a:r>
              <a:rPr lang="en-US" sz="1200"/>
              <a:t> döngüsü şərt </a:t>
            </a:r>
            <a:r>
              <a:rPr lang="en-US" sz="1200" b="1">
                <a:solidFill>
                  <a:srgbClr val="FF0000"/>
                </a:solidFill>
              </a:rPr>
              <a:t>true</a:t>
            </a:r>
            <a:r>
              <a:rPr lang="en-US" sz="1200"/>
              <a:t> qaldığı müddətcə işlədiyi üçün, serial port heç vaxt açılmasa proqram növbəti sətirlərə keçmir və orada ilişib qalır. Buna görə də </a:t>
            </a:r>
            <a:r>
              <a:rPr lang="en-US" sz="1200" b="1">
                <a:solidFill>
                  <a:srgbClr val="FF0000"/>
                </a:solidFill>
              </a:rPr>
              <a:t>while(!Serial); </a:t>
            </a:r>
            <a:r>
              <a:rPr lang="en-US" sz="1200"/>
              <a:t>yalnız serial portun açılacağına əmin olunan hallarda və əsasən debug məqsədilə istifadə edilməlidir.</a:t>
            </a:r>
            <a:endParaRPr lang="ru-RU" sz="1200"/>
          </a:p>
        </p:txBody>
      </p:sp>
      <p:pic>
        <p:nvPicPr>
          <p:cNvPr id="3" name="Picture 2">
            <a:extLst>
              <a:ext uri="{FF2B5EF4-FFF2-40B4-BE49-F238E27FC236}">
                <a16:creationId xmlns:a16="http://schemas.microsoft.com/office/drawing/2014/main" id="{92C4C5FA-D04F-E0DB-A72E-569898AC711A}"/>
              </a:ext>
            </a:extLst>
          </p:cNvPr>
          <p:cNvPicPr>
            <a:picLocks noChangeAspect="1"/>
          </p:cNvPicPr>
          <p:nvPr/>
        </p:nvPicPr>
        <p:blipFill>
          <a:blip r:embed="rId2"/>
          <a:stretch>
            <a:fillRect/>
          </a:stretch>
        </p:blipFill>
        <p:spPr>
          <a:xfrm>
            <a:off x="6573660" y="0"/>
            <a:ext cx="5618340" cy="6858000"/>
          </a:xfrm>
          <a:prstGeom prst="rect">
            <a:avLst/>
          </a:prstGeom>
        </p:spPr>
      </p:pic>
      <p:pic>
        <p:nvPicPr>
          <p:cNvPr id="6" name="Picture 5">
            <a:extLst>
              <a:ext uri="{FF2B5EF4-FFF2-40B4-BE49-F238E27FC236}">
                <a16:creationId xmlns:a16="http://schemas.microsoft.com/office/drawing/2014/main" id="{6F54AACA-ED9A-FE38-DE45-978B891FAC25}"/>
              </a:ext>
            </a:extLst>
          </p:cNvPr>
          <p:cNvPicPr>
            <a:picLocks noChangeAspect="1"/>
          </p:cNvPicPr>
          <p:nvPr/>
        </p:nvPicPr>
        <p:blipFill>
          <a:blip r:embed="rId3"/>
          <a:stretch>
            <a:fillRect/>
          </a:stretch>
        </p:blipFill>
        <p:spPr>
          <a:xfrm>
            <a:off x="1" y="4959306"/>
            <a:ext cx="4879706" cy="1898694"/>
          </a:xfrm>
          <a:prstGeom prst="rect">
            <a:avLst/>
          </a:prstGeom>
        </p:spPr>
      </p:pic>
    </p:spTree>
    <p:extLst>
      <p:ext uri="{BB962C8B-B14F-4D97-AF65-F5344CB8AC3E}">
        <p14:creationId xmlns:p14="http://schemas.microsoft.com/office/powerpoint/2010/main" val="64519465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738664"/>
          </a:xfrm>
          <a:prstGeom prst="rect">
            <a:avLst/>
          </a:prstGeom>
          <a:noFill/>
        </p:spPr>
        <p:txBody>
          <a:bodyPr wrap="square">
            <a:spAutoFit/>
          </a:bodyPr>
          <a:lstStyle/>
          <a:p>
            <a:r>
              <a:rPr lang="az-Latn-AZ" sz="1400"/>
              <a:t>Char tipi üçün xarakterlər cədvəli və mənaları.</a:t>
            </a:r>
          </a:p>
          <a:p>
            <a:endParaRPr lang="az-Latn-AZ" sz="1400"/>
          </a:p>
          <a:p>
            <a:r>
              <a:rPr lang="en-US" sz="1400">
                <a:hlinkClick r:id="rId2"/>
              </a:rPr>
              <a:t>https://forum.arduino.cc/t/ascii-character-table/179647</a:t>
            </a:r>
            <a:endParaRPr lang="ru-RU" sz="1400"/>
          </a:p>
        </p:txBody>
      </p:sp>
      <p:pic>
        <p:nvPicPr>
          <p:cNvPr id="6" name="Picture 5">
            <a:extLst>
              <a:ext uri="{FF2B5EF4-FFF2-40B4-BE49-F238E27FC236}">
                <a16:creationId xmlns:a16="http://schemas.microsoft.com/office/drawing/2014/main" id="{D38572A7-1B8B-A9AE-A0DF-5D86255D41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26330"/>
            <a:ext cx="12192000" cy="5431670"/>
          </a:xfrm>
          <a:prstGeom prst="rect">
            <a:avLst/>
          </a:prstGeom>
        </p:spPr>
      </p:pic>
    </p:spTree>
    <p:extLst>
      <p:ext uri="{BB962C8B-B14F-4D97-AF65-F5344CB8AC3E}">
        <p14:creationId xmlns:p14="http://schemas.microsoft.com/office/powerpoint/2010/main" val="335506514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9857</TotalTime>
  <Words>11880</Words>
  <Application>Microsoft Office PowerPoint</Application>
  <PresentationFormat>Widescreen</PresentationFormat>
  <Paragraphs>2368</Paragraphs>
  <Slides>304</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304</vt:i4>
      </vt:variant>
    </vt:vector>
  </HeadingPairs>
  <TitlesOfParts>
    <vt:vector size="310" baseType="lpstr">
      <vt:lpstr>Aptos</vt:lpstr>
      <vt:lpstr>Aptos Display</vt:lpstr>
      <vt:lpstr>Arial</vt:lpstr>
      <vt:lpstr>CaskaydiaCove Nerd Font Mono</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Admin</dc:creator>
  <cp:lastModifiedBy>Admin</cp:lastModifiedBy>
  <cp:revision>288</cp:revision>
  <dcterms:created xsi:type="dcterms:W3CDTF">2026-02-03T10:24:36Z</dcterms:created>
  <dcterms:modified xsi:type="dcterms:W3CDTF">2026-02-10T12:04:14Z</dcterms:modified>
</cp:coreProperties>
</file>